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4"/>
  </p:notesMasterIdLst>
  <p:handoutMasterIdLst>
    <p:handoutMasterId r:id="rId25"/>
  </p:handoutMasterIdLst>
  <p:sldIdLst>
    <p:sldId id="349" r:id="rId2"/>
    <p:sldId id="320" r:id="rId3"/>
    <p:sldId id="352" r:id="rId4"/>
    <p:sldId id="337" r:id="rId5"/>
    <p:sldId id="353" r:id="rId6"/>
    <p:sldId id="354" r:id="rId7"/>
    <p:sldId id="358" r:id="rId8"/>
    <p:sldId id="326" r:id="rId9"/>
    <p:sldId id="377" r:id="rId10"/>
    <p:sldId id="376" r:id="rId11"/>
    <p:sldId id="355" r:id="rId12"/>
    <p:sldId id="356" r:id="rId13"/>
    <p:sldId id="357" r:id="rId14"/>
    <p:sldId id="361" r:id="rId15"/>
    <p:sldId id="368" r:id="rId16"/>
    <p:sldId id="369" r:id="rId17"/>
    <p:sldId id="371" r:id="rId18"/>
    <p:sldId id="370" r:id="rId19"/>
    <p:sldId id="373" r:id="rId20"/>
    <p:sldId id="280" r:id="rId21"/>
    <p:sldId id="359" r:id="rId22"/>
    <p:sldId id="335" r:id="rId23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47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2943" autoAdjust="0"/>
  </p:normalViewPr>
  <p:slideViewPr>
    <p:cSldViewPr snapToGrid="0" snapToObjects="1">
      <p:cViewPr varScale="1">
        <p:scale>
          <a:sx n="75" d="100"/>
          <a:sy n="75" d="100"/>
        </p:scale>
        <p:origin x="468" y="78"/>
      </p:cViewPr>
      <p:guideLst>
        <p:guide orient="horz" pos="864"/>
        <p:guide pos="47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>
        <p:scale>
          <a:sx n="90" d="100"/>
          <a:sy n="90" d="100"/>
        </p:scale>
        <p:origin x="3696" y="-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526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" y="0"/>
            <a:ext cx="6858000" cy="385762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AF9A4-0EA3-5245-95EF-E5EEFF98B41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-1" y="4114798"/>
            <a:ext cx="6856413" cy="4343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632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000" kern="1200">
        <a:solidFill>
          <a:schemeClr val="tx1"/>
        </a:solidFill>
        <a:latin typeface="Verdana" charset="0"/>
        <a:ea typeface="Verdana" charset="0"/>
        <a:cs typeface="Verdana" charset="0"/>
      </a:defRPr>
    </a:lvl1pPr>
    <a:lvl2pPr marL="461963" indent="-228600" algn="l" defTabSz="1097280" rtl="0" eaLnBrk="1" latinLnBrk="0" hangingPunct="1">
      <a:buFont typeface="Arial" charset="0"/>
      <a:buChar char="•"/>
      <a:tabLst/>
      <a:defRPr sz="1000" kern="1200">
        <a:solidFill>
          <a:schemeClr val="tx1"/>
        </a:solidFill>
        <a:latin typeface="Verdana" charset="0"/>
        <a:ea typeface="Verdana" charset="0"/>
        <a:cs typeface="Verdana" charset="0"/>
      </a:defRPr>
    </a:lvl2pPr>
    <a:lvl3pPr marL="917575" indent="-228600" algn="l" defTabSz="1097280" rtl="0" eaLnBrk="1" latinLnBrk="0" hangingPunct="1">
      <a:buFont typeface=".AppleSystemUIFont" charset="-120"/>
      <a:buChar char="-"/>
      <a:tabLst/>
      <a:defRPr sz="1000" kern="1200">
        <a:solidFill>
          <a:schemeClr val="tx1"/>
        </a:solidFill>
        <a:latin typeface="Verdana" charset="0"/>
        <a:ea typeface="Verdana" charset="0"/>
        <a:cs typeface="Verdana" charset="0"/>
      </a:defRPr>
    </a:lvl3pPr>
    <a:lvl4pPr marL="1373188" indent="-227013" algn="l" defTabSz="1097280" rtl="0" eaLnBrk="1" latinLnBrk="0" hangingPunct="1">
      <a:buFont typeface="Arial" charset="0"/>
      <a:buChar char="•"/>
      <a:tabLst/>
      <a:defRPr sz="1000" kern="1200">
        <a:solidFill>
          <a:schemeClr val="tx1"/>
        </a:solidFill>
        <a:latin typeface="Verdana" charset="0"/>
        <a:ea typeface="Verdana" charset="0"/>
        <a:cs typeface="Verdana" charset="0"/>
      </a:defRPr>
    </a:lvl4pPr>
    <a:lvl5pPr marL="1828800" indent="-227013" algn="l" defTabSz="1097280" rtl="0" eaLnBrk="1" latinLnBrk="0" hangingPunct="1">
      <a:buFont typeface=".AppleSystemUIFont" charset="-120"/>
      <a:buChar char="»"/>
      <a:tabLst/>
      <a:defRPr sz="1000" kern="1200">
        <a:solidFill>
          <a:schemeClr val="tx1"/>
        </a:solidFill>
        <a:latin typeface="Verdana" charset="0"/>
        <a:ea typeface="Verdana" charset="0"/>
        <a:cs typeface="Verdana" charset="0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44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77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24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5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Earlier we talked about self-referrals where an employee or family member contact the EAP directly; however, ACI also offers a supervisory referral. A supervisory referral is when a manager recognizes that an employee’s job performance has deteriorated and that continuing or emerging patters of behavior are cause for concern.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 supervisor/manager’s role is: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expect good job performance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provide a safe work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make sure the job gets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ensure quality in the product/service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To do this the manger must: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Know what it takes to get the job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Know the employees’ abilities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Know is there is a change in either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Communicate job expectations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There may be times when additional support is needed in certain areas. This is where the supervisory referrals comes in.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Employees who display out-of-the-ordinary behaviors may be good candidates for the supervisory referral program. Some behaviors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Absenteeism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On-the-job absenteeism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Difficulty in concentration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Confusion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Inconsistent work patterns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Generally lowered job efficiency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Poor employee relationships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Mood swings or substance abuse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Overreactions to changes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Threats, even in jest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Blaming of others for serious problems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Repeated policy violations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Repeated references to weapons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Vague references to a “plan” to “get even”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487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***Use if client only has landing page***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33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06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All information provided by the employee and family member is protected by State and Federal Law.  No names will be on the utilization report.  All information is confidential.</a:t>
            </a: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5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Phone,</a:t>
            </a:r>
            <a:r>
              <a:rPr lang="en-US" baseline="0" dirty="0"/>
              <a:t> Web, Text, Email, Videos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myACI Mobile App</a:t>
            </a:r>
          </a:p>
          <a:p>
            <a:pPr marL="171450" marR="0" indent="-1714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err="1"/>
              <a:t>Social@ACI</a:t>
            </a:r>
            <a:r>
              <a:rPr lang="en-US" dirty="0"/>
              <a:t> platforms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EAP landing page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  <a:p>
            <a:pPr marL="0" indent="0">
              <a:spcAft>
                <a:spcPts val="1440"/>
              </a:spcAft>
              <a:buFont typeface="Arial" charset="0"/>
              <a:buNone/>
            </a:pPr>
            <a:endParaRPr lang="en-US" dirty="0"/>
          </a:p>
          <a:p>
            <a:pPr marL="171450" indent="-171450"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dirty="0"/>
              <a:t>Licensed mental health professionals are always available for after-hours calls. </a:t>
            </a:r>
          </a:p>
          <a:p>
            <a:pPr marL="171450" indent="-171450"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dirty="0"/>
              <a:t>On-call counselors are ready and waiting. </a:t>
            </a:r>
          </a:p>
          <a:p>
            <a:pPr marL="171450" indent="-171450"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dirty="0"/>
              <a:t>This is not an Emergency Number. Call 911 if there is an emergency.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19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None/>
            </a:pPr>
            <a:r>
              <a:rPr lang="en-US" sz="1000" dirty="0">
                <a:effectLst/>
                <a:latin typeface="Century Gothic" pitchFamily="34" charset="0"/>
              </a:rPr>
              <a:t>In summary, EAP services: </a:t>
            </a:r>
          </a:p>
          <a:p>
            <a:pPr marL="233363" indent="-233363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000" dirty="0">
                <a:effectLst/>
                <a:latin typeface="Century Gothic" pitchFamily="34" charset="0"/>
              </a:rPr>
              <a:t>Promotes early intervention for employees personal problems</a:t>
            </a:r>
          </a:p>
          <a:p>
            <a:pPr marL="233363" indent="-233363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000" dirty="0">
                <a:effectLst/>
                <a:latin typeface="Century Gothic" pitchFamily="34" charset="0"/>
              </a:rPr>
              <a:t>Reduces employee absenteeism and low productivity</a:t>
            </a:r>
          </a:p>
          <a:p>
            <a:pPr marL="233363" indent="-233363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000" dirty="0">
                <a:effectLst/>
                <a:latin typeface="Century Gothic" pitchFamily="34" charset="0"/>
              </a:rPr>
              <a:t>Facilitates good mental health which reduces overall health care costs</a:t>
            </a:r>
          </a:p>
          <a:p>
            <a:pPr marL="233363" indent="-233363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000" dirty="0">
                <a:effectLst/>
                <a:latin typeface="Century Gothic" pitchFamily="34" charset="0"/>
              </a:rPr>
              <a:t>Communicates the company’s commitment to their employees’ well being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None/>
            </a:pPr>
            <a:endParaRPr lang="en-US" sz="1000" dirty="0">
              <a:effectLst/>
              <a:latin typeface="Century Gothic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None/>
            </a:pPr>
            <a:r>
              <a:rPr lang="en-US" sz="1000" dirty="0">
                <a:effectLst/>
                <a:latin typeface="Century Gothic" pitchFamily="34" charset="0"/>
              </a:rPr>
              <a:t>In turn:</a:t>
            </a:r>
          </a:p>
          <a:p>
            <a:pPr marL="171450" indent="-171450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Century Gothic" pitchFamily="34" charset="0"/>
              </a:rPr>
              <a:t>Boost employee retention and engagement </a:t>
            </a:r>
          </a:p>
          <a:p>
            <a:pPr marL="171450" marR="0" lvl="0" indent="-17145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effectLst/>
                <a:latin typeface="Century Gothic" pitchFamily="34" charset="0"/>
              </a:rPr>
              <a:t>Maximize performance potential</a:t>
            </a:r>
          </a:p>
          <a:p>
            <a:pPr marL="171450" marR="0" lvl="0" indent="-17145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effectLst/>
                <a:latin typeface="Century Gothic" pitchFamily="34" charset="0"/>
              </a:rPr>
              <a:t>Support workforce well-being</a:t>
            </a:r>
          </a:p>
          <a:p>
            <a:pPr marL="171450" marR="0" lvl="0" indent="-17145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effectLst/>
                <a:latin typeface="Century Gothic" pitchFamily="34" charset="0"/>
              </a:rPr>
              <a:t>Enhance company culture</a:t>
            </a:r>
          </a:p>
          <a:p>
            <a:pPr marL="171450" marR="0" lvl="0" indent="-17145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effectLst/>
                <a:latin typeface="Century Gothic" pitchFamily="34" charset="0"/>
              </a:rPr>
              <a:t>Increases benefits ROI</a:t>
            </a:r>
          </a:p>
          <a:p>
            <a:pPr marL="171450" marR="0" lvl="0" indent="-17145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effectLst/>
                <a:latin typeface="Century Gothic" pitchFamily="34" charset="0"/>
              </a:rPr>
              <a:t>Meet HR goals</a:t>
            </a:r>
          </a:p>
          <a:p>
            <a:pPr marL="171450" marR="0" lvl="0" indent="-17145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>
              <a:effectLst/>
              <a:latin typeface="Century Gothic" pitchFamily="34" charset="0"/>
            </a:endParaRPr>
          </a:p>
          <a:p>
            <a:pPr marL="171450" indent="-171450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000" dirty="0">
              <a:effectLst/>
              <a:latin typeface="Century Gothic" pitchFamily="34" charset="0"/>
            </a:endParaRPr>
          </a:p>
          <a:p>
            <a:pPr marL="233363" indent="-233363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Char char="•"/>
            </a:pPr>
            <a:endParaRPr lang="en-US" sz="1000" dirty="0">
              <a:effectLst/>
              <a:latin typeface="Century Gothic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Arial" charset="0"/>
              <a:buNone/>
            </a:pPr>
            <a:endParaRPr lang="en-US" sz="1000" dirty="0">
              <a:effectLst/>
              <a:latin typeface="Century Gothic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7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62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do not hesitate to contact us anytime by phone at 800.932.0034 or e-mail at info@acispecialtybenefits.com. Thank you for your time. ACI Specialty Benefits looks forward to serving your needs and the needs of your employees.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1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Clinical Assessment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Work-Life Services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Personal Services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Trainings &amp; HR Support Services: In-Person, Online, YouTube Videos, Management Training Series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Critical Incident Response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Dedicated Account Management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ACI includes all family members – Even out-of-state family!</a:t>
            </a:r>
          </a:p>
          <a:p>
            <a:endParaRPr lang="en-US" dirty="0"/>
          </a:p>
          <a:p>
            <a:r>
              <a:rPr lang="en-US" dirty="0"/>
              <a:t>No ID cards or eligibility feeds necessary to access</a:t>
            </a:r>
          </a:p>
          <a:p>
            <a:endParaRPr lang="en-US" dirty="0"/>
          </a:p>
          <a:p>
            <a:r>
              <a:rPr lang="en-US" dirty="0"/>
              <a:t>All have access to program: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Parents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Children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Grandparents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Spouses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Significant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2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Change session model</a:t>
            </a:r>
            <a:r>
              <a:rPr lang="en-US" b="1" baseline="0" dirty="0"/>
              <a:t> and footnote according to client contract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94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00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59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***Use if client only has landing page***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57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6858000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F9A4-0EA3-5245-95EF-E5EEFF98B41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6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AP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429000"/>
            <a:ext cx="6629400" cy="1371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543800" y="1371600"/>
            <a:ext cx="662940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Click icon to insert company logo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" y="6400800"/>
            <a:ext cx="6629400" cy="13716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504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4630400" cy="4800600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13716000" cy="2514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9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3716000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199" y="1371600"/>
            <a:ext cx="6629400" cy="6400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7543800" y="1371600"/>
            <a:ext cx="6629400" cy="6400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6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57200" y="3429000"/>
            <a:ext cx="6629400" cy="1371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543800" y="1371600"/>
            <a:ext cx="662940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Click icon to insert company logo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" y="6400800"/>
            <a:ext cx="6629400" cy="1371600"/>
          </a:xfrm>
        </p:spPr>
        <p:txBody>
          <a:bodyPr>
            <a:noAutofit/>
          </a:bodyPr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45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4630400" cy="4800600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13716000" cy="2514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3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457199" y="1371600"/>
            <a:ext cx="6629400" cy="6400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7543800" y="1371600"/>
            <a:ext cx="6629400" cy="6400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57200" y="0"/>
            <a:ext cx="13716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37160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199" y="7315200"/>
            <a:ext cx="6629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90000"/>
              </a:lnSpc>
              <a:defRPr sz="1500" b="0" i="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543800" y="7315200"/>
            <a:ext cx="6629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defRPr sz="15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DF9B1BE2-6D6F-224A-B400-C9523AE61E5F}" type="datetimeFigureOut">
              <a:rPr lang="en-US" smtClean="0"/>
              <a:pPr/>
              <a:t>10/17/2017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4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6" r:id="rId3"/>
    <p:sldLayoutId id="2147483718" r:id="rId4"/>
    <p:sldLayoutId id="2147483719" r:id="rId5"/>
    <p:sldLayoutId id="2147483720" r:id="rId6"/>
  </p:sldLayoutIdLst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500" b="0" kern="1200">
          <a:solidFill>
            <a:schemeClr val="tx1">
              <a:lumMod val="75000"/>
              <a:lumOff val="25000"/>
            </a:schemeClr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109728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itchFamily="34" charset="0"/>
        <a:buNone/>
        <a:tabLst/>
        <a:defRPr sz="2500" kern="1200">
          <a:solidFill>
            <a:schemeClr val="tx1">
              <a:lumMod val="75000"/>
              <a:lumOff val="25000"/>
            </a:schemeClr>
          </a:solidFill>
          <a:latin typeface="Verdana" charset="0"/>
          <a:ea typeface="Verdana" charset="0"/>
          <a:cs typeface="Verdana" charset="0"/>
        </a:defRPr>
      </a:lvl1pPr>
      <a:lvl2pPr marL="465138" indent="-220663" algn="l" defTabSz="109728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charset="0"/>
        <a:buChar char="•"/>
        <a:tabLst/>
        <a:defRPr sz="2500" kern="1200">
          <a:solidFill>
            <a:schemeClr val="tx1">
              <a:lumMod val="75000"/>
              <a:lumOff val="25000"/>
            </a:schemeClr>
          </a:solidFill>
          <a:latin typeface="Verdana" charset="0"/>
          <a:ea typeface="Verdana" charset="0"/>
          <a:cs typeface="Verdana" charset="0"/>
        </a:defRPr>
      </a:lvl2pPr>
      <a:lvl3pPr marL="919163" indent="-231775" algn="l" defTabSz="109728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.AppleSystemUIFont" charset="-120"/>
        <a:buChar char="-"/>
        <a:tabLst/>
        <a:defRPr sz="2500" kern="1200">
          <a:solidFill>
            <a:schemeClr val="tx1">
              <a:lumMod val="75000"/>
              <a:lumOff val="25000"/>
            </a:schemeClr>
          </a:solidFill>
          <a:latin typeface="Verdana" charset="0"/>
          <a:ea typeface="Verdana" charset="0"/>
          <a:cs typeface="Verdana" charset="0"/>
        </a:defRPr>
      </a:lvl3pPr>
      <a:lvl4pPr marL="1374775" indent="-233363" algn="l" defTabSz="109728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charset="0"/>
        <a:buChar char="•"/>
        <a:tabLst/>
        <a:defRPr sz="2500" kern="1200">
          <a:solidFill>
            <a:schemeClr val="tx1">
              <a:lumMod val="75000"/>
              <a:lumOff val="25000"/>
            </a:schemeClr>
          </a:solidFill>
          <a:latin typeface="Verdana" charset="0"/>
          <a:ea typeface="Verdana" charset="0"/>
          <a:cs typeface="Verdana" charset="0"/>
        </a:defRPr>
      </a:lvl4pPr>
      <a:lvl5pPr marL="1828800" indent="-222250" algn="l" defTabSz="109728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itchFamily="34" charset="0"/>
        <a:buChar char="»"/>
        <a:tabLst/>
        <a:defRPr sz="2500" kern="1200">
          <a:solidFill>
            <a:schemeClr val="tx1">
              <a:lumMod val="75000"/>
              <a:lumOff val="25000"/>
            </a:schemeClr>
          </a:solidFill>
          <a:latin typeface="Verdana" charset="0"/>
          <a:ea typeface="Verdana" charset="0"/>
          <a:cs typeface="Verdana" charset="0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429000"/>
            <a:ext cx="13716000" cy="1371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Employee Assistance Program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3500" dirty="0"/>
              <a:t>Supervisor Orientation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43800" y="6629400"/>
            <a:ext cx="6629400" cy="1143000"/>
          </a:xfrm>
        </p:spPr>
        <p:txBody>
          <a:bodyPr anchor="b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5400" b="1" dirty="0">
                <a:solidFill>
                  <a:schemeClr val="accent1"/>
                </a:solidFill>
              </a:rPr>
              <a:t>SCORE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257800"/>
            <a:ext cx="2723069" cy="114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496050"/>
            <a:ext cx="24765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37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14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799" y="1371601"/>
            <a:ext cx="6628737" cy="64007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 Access to EAP Benefits</a:t>
            </a:r>
          </a:p>
        </p:txBody>
      </p:sp>
      <p:sp>
        <p:nvSpPr>
          <p:cNvPr id="55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3200401"/>
            <a:ext cx="6629400" cy="2286000"/>
          </a:xfrm>
        </p:spPr>
        <p:txBody>
          <a:bodyPr/>
          <a:lstStyle/>
          <a:p>
            <a:pPr algn="ctr"/>
            <a:r>
              <a:rPr lang="en-US" dirty="0"/>
              <a:t>Instantly access EAP benefits with the </a:t>
            </a:r>
            <a:br>
              <a:rPr lang="en-US" dirty="0"/>
            </a:br>
            <a:r>
              <a:rPr lang="en-US" b="1" dirty="0"/>
              <a:t>myACI mobile app </a:t>
            </a:r>
            <a:r>
              <a:rPr lang="en-US" dirty="0"/>
              <a:t>on iOS and Android.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Sign in using the company code below, </a:t>
            </a:r>
            <a:br>
              <a:rPr lang="en-US" dirty="0"/>
            </a:br>
            <a:r>
              <a:rPr lang="en-US" dirty="0"/>
              <a:t>complete a profile and submit a request.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799" y="1371600"/>
            <a:ext cx="1600200" cy="1600200"/>
          </a:xfrm>
          <a:prstGeom prst="roundRect">
            <a:avLst>
              <a:gd name="adj" fmla="val 12664"/>
            </a:avLst>
          </a:prstGeom>
        </p:spPr>
      </p:pic>
      <p:grpSp>
        <p:nvGrpSpPr>
          <p:cNvPr id="33" name="Group 32"/>
          <p:cNvGrpSpPr/>
          <p:nvPr/>
        </p:nvGrpSpPr>
        <p:grpSpPr>
          <a:xfrm>
            <a:off x="457199" y="5715001"/>
            <a:ext cx="2971800" cy="2057399"/>
            <a:chOff x="457199" y="3886201"/>
            <a:chExt cx="2971800" cy="205739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099" y="3886201"/>
              <a:ext cx="2286000" cy="731519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57199" y="4800600"/>
              <a:ext cx="2971800" cy="1143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Verdana" charset="0"/>
                  <a:ea typeface="Verdana" charset="0"/>
                  <a:cs typeface="Verdana" charset="0"/>
                </a:rPr>
                <a:t>Username: </a:t>
              </a:r>
              <a:r>
                <a:rPr lang="en-US" sz="2000" b="1" dirty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rPr>
                <a:t>SCOR </a:t>
              </a:r>
              <a:r>
                <a:rPr lang="en-US" sz="2000" dirty="0">
                  <a:solidFill>
                    <a:schemeClr val="tx2"/>
                  </a:solidFill>
                  <a:latin typeface="Verdana" charset="0"/>
                  <a:ea typeface="Verdana" charset="0"/>
                  <a:cs typeface="Verdana" charset="0"/>
                </a:rPr>
                <a:t>Password: </a:t>
              </a:r>
              <a:r>
                <a:rPr lang="en-US" sz="2000" b="1" dirty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rPr>
                <a:t>492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14799" y="5715000"/>
            <a:ext cx="2971800" cy="2057400"/>
            <a:chOff x="4114799" y="3886200"/>
            <a:chExt cx="2971800" cy="205740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7699" y="3886200"/>
              <a:ext cx="2286000" cy="731519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114799" y="4800600"/>
              <a:ext cx="2971800" cy="1143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Verdana" charset="0"/>
                  <a:ea typeface="Verdana" charset="0"/>
                  <a:cs typeface="Verdana" charset="0"/>
                </a:rPr>
                <a:t>Username: </a:t>
              </a:r>
              <a:r>
                <a:rPr lang="en-US" sz="2000" b="1" dirty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rPr>
                <a:t>SCOR492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64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Unlimited HR Support Services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457199" y="1371601"/>
            <a:ext cx="6629400" cy="640079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543800" y="1371601"/>
            <a:ext cx="6629400" cy="6400799"/>
          </a:xfrm>
        </p:spPr>
        <p:txBody>
          <a:bodyPr/>
          <a:lstStyle/>
          <a:p>
            <a:r>
              <a:rPr lang="en-US" dirty="0"/>
              <a:t>ACI partners with clients to support HR goals, including retention, engagement and performance.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Services include: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Critical incident response 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Workplace violence prevention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Supervisory referrals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Consultation for difficult employee issues and workforce transitions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Substance abuse case management and drug-free workplace act compliance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Consultation for compliance, safety, and risk management </a:t>
            </a:r>
          </a:p>
        </p:txBody>
      </p:sp>
    </p:spTree>
    <p:extLst>
      <p:ext uri="{BB962C8B-B14F-4D97-AF65-F5344CB8AC3E}">
        <p14:creationId xmlns:p14="http://schemas.microsoft.com/office/powerpoint/2010/main" val="10735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Orientations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ACI offers comprehensive training services to support HR goals through professional development: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Flexible training formats: In-person, online, YouTube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Quarterly management training series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Average 4.6/5 training rating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Library of training topics for any organizational need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0" y="1371600"/>
            <a:ext cx="6629400" cy="6400800"/>
          </a:xfrm>
        </p:spPr>
      </p:pic>
    </p:spTree>
    <p:extLst>
      <p:ext uri="{BB962C8B-B14F-4D97-AF65-F5344CB8AC3E}">
        <p14:creationId xmlns:p14="http://schemas.microsoft.com/office/powerpoint/2010/main" val="40617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71600"/>
            <a:ext cx="66294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Incident Response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ACI is proud to be in a position to help clients in times of need:</a:t>
            </a:r>
          </a:p>
          <a:p>
            <a:pPr marL="460375" indent="-228600">
              <a:buFont typeface="Arial" charset="0"/>
              <a:buChar char="•"/>
            </a:pPr>
            <a:r>
              <a:rPr lang="en-US" dirty="0"/>
              <a:t>Unlimited consultation with ACI’s crisis response team</a:t>
            </a:r>
          </a:p>
          <a:p>
            <a:pPr marL="460375" indent="-228600">
              <a:buFont typeface="Arial" charset="0"/>
              <a:buChar char="•"/>
            </a:pPr>
            <a:r>
              <a:rPr lang="en-US" dirty="0"/>
              <a:t>Immediate social media outreach</a:t>
            </a:r>
          </a:p>
          <a:p>
            <a:pPr marL="460375" indent="-228600">
              <a:buFont typeface="Arial" charset="0"/>
              <a:buChar char="•"/>
            </a:pPr>
            <a:r>
              <a:rPr lang="en-US" dirty="0"/>
              <a:t>Multimedia crisis support materials</a:t>
            </a:r>
          </a:p>
          <a:p>
            <a:pPr marL="460375" indent="-228600">
              <a:buFont typeface="Arial" charset="0"/>
              <a:buChar char="•"/>
            </a:pPr>
            <a:r>
              <a:rPr lang="en-US" dirty="0"/>
              <a:t>Resources to build resilience to catastrophe</a:t>
            </a:r>
          </a:p>
          <a:p>
            <a:pPr marL="460375" indent="-228600">
              <a:buFont typeface="Arial" charset="0"/>
              <a:buChar char="•"/>
            </a:pPr>
            <a:r>
              <a:rPr lang="en-US" dirty="0"/>
              <a:t>Consultation for risk management and safety</a:t>
            </a:r>
          </a:p>
          <a:p>
            <a:pPr marL="460375" indent="-228600">
              <a:buFont typeface="Arial" charset="0"/>
              <a:buChar char="•"/>
            </a:pPr>
            <a:r>
              <a:rPr lang="en-US" dirty="0"/>
              <a:t>Onsite critical incident stress debriefing services available</a:t>
            </a:r>
          </a:p>
        </p:txBody>
      </p:sp>
    </p:spTree>
    <p:extLst>
      <p:ext uri="{BB962C8B-B14F-4D97-AF65-F5344CB8AC3E}">
        <p14:creationId xmlns:p14="http://schemas.microsoft.com/office/powerpoint/2010/main" val="1949490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CIR Process Works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13716001" cy="6858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Seamless Coordination of Care</a:t>
            </a:r>
          </a:p>
        </p:txBody>
      </p:sp>
      <p:sp>
        <p:nvSpPr>
          <p:cNvPr id="36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4800600"/>
            <a:ext cx="2971800" cy="2971800"/>
          </a:xfrm>
        </p:spPr>
        <p:txBody>
          <a:bodyPr anchor="t"/>
          <a:lstStyle/>
          <a:p>
            <a:pPr algn="ctr"/>
            <a:r>
              <a:rPr lang="en-US" sz="1800" dirty="0"/>
              <a:t>Traumatic event such as </a:t>
            </a:r>
            <a:r>
              <a:rPr lang="en-US" sz="1800" b="1" dirty="0">
                <a:solidFill>
                  <a:schemeClr val="accent1"/>
                </a:solidFill>
              </a:rPr>
              <a:t>employee death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b="1" dirty="0">
                <a:solidFill>
                  <a:schemeClr val="accent1"/>
                </a:solidFill>
              </a:rPr>
              <a:t>robbery, workplace accident</a:t>
            </a:r>
            <a:r>
              <a:rPr lang="en-US" sz="1800" dirty="0"/>
              <a:t> or </a:t>
            </a:r>
            <a:r>
              <a:rPr lang="en-US" sz="1800" b="1" dirty="0">
                <a:solidFill>
                  <a:schemeClr val="accent1"/>
                </a:solidFill>
              </a:rPr>
              <a:t>violence occurs</a:t>
            </a:r>
            <a:r>
              <a:rPr lang="en-US" sz="1800" dirty="0"/>
              <a:t>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960662" y="2286000"/>
            <a:ext cx="2519173" cy="2286000"/>
            <a:chOff x="6060232" y="5486400"/>
            <a:chExt cx="2519173" cy="2286000"/>
          </a:xfrm>
        </p:grpSpPr>
        <p:sp>
          <p:nvSpPr>
            <p:cNvPr id="38" name="Triangle 37"/>
            <p:cNvSpPr/>
            <p:nvPr/>
          </p:nvSpPr>
          <p:spPr>
            <a:xfrm rot="5400000">
              <a:off x="8236505" y="6515100"/>
              <a:ext cx="457200" cy="228600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25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6060232" y="5486400"/>
              <a:ext cx="2286000" cy="2286000"/>
            </a:xfrm>
            <a:prstGeom prst="ellipse">
              <a:avLst/>
            </a:prstGeom>
            <a:noFill/>
            <a:ln w="381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500" b="1" dirty="0">
                  <a:solidFill>
                    <a:schemeClr val="accent4"/>
                  </a:solidFill>
                  <a:latin typeface="Verdana" charset="0"/>
                  <a:ea typeface="Verdana" charset="0"/>
                  <a:cs typeface="Verdana" charset="0"/>
                </a:rPr>
                <a:t>Transfer to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500" b="1" dirty="0">
                  <a:solidFill>
                    <a:schemeClr val="accent4"/>
                  </a:solidFill>
                  <a:latin typeface="Verdana" charset="0"/>
                  <a:ea typeface="Verdana" charset="0"/>
                  <a:cs typeface="Verdana" charset="0"/>
                </a:rPr>
                <a:t>CIR Team</a:t>
              </a:r>
            </a:p>
          </p:txBody>
        </p:sp>
      </p:grpSp>
      <p:sp>
        <p:nvSpPr>
          <p:cNvPr id="40" name="Oval 39"/>
          <p:cNvSpPr>
            <a:spLocks noChangeAspect="1"/>
          </p:cNvSpPr>
          <p:nvPr/>
        </p:nvSpPr>
        <p:spPr>
          <a:xfrm>
            <a:off x="11544299" y="2286000"/>
            <a:ext cx="2286000" cy="2286000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500" b="1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Consult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500" b="1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Begins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802434" y="2286000"/>
            <a:ext cx="2515655" cy="2286000"/>
            <a:chOff x="802433" y="5486400"/>
            <a:chExt cx="2515655" cy="2286000"/>
          </a:xfrm>
        </p:grpSpPr>
        <p:sp>
          <p:nvSpPr>
            <p:cNvPr id="42" name="Triangle 41"/>
            <p:cNvSpPr/>
            <p:nvPr/>
          </p:nvSpPr>
          <p:spPr>
            <a:xfrm rot="5400000">
              <a:off x="2975188" y="6515100"/>
              <a:ext cx="457200" cy="2286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25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802433" y="5486400"/>
              <a:ext cx="2286000" cy="2286000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500" b="1" dirty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rPr>
                <a:t>Incident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500" b="1" dirty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rPr>
                <a:t>Occurs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81687" y="2286000"/>
            <a:ext cx="2514601" cy="2286000"/>
            <a:chOff x="3324029" y="5486400"/>
            <a:chExt cx="2514601" cy="2286000"/>
          </a:xfrm>
        </p:grpSpPr>
        <p:sp>
          <p:nvSpPr>
            <p:cNvPr id="45" name="Triangle 44"/>
            <p:cNvSpPr/>
            <p:nvPr/>
          </p:nvSpPr>
          <p:spPr>
            <a:xfrm rot="5400000">
              <a:off x="5495730" y="6515100"/>
              <a:ext cx="457200" cy="2286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25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3324029" y="5486400"/>
              <a:ext cx="2286000" cy="2286000"/>
            </a:xfrm>
            <a:prstGeom prst="ellipse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500" b="1" dirty="0">
                  <a:solidFill>
                    <a:schemeClr val="accent3"/>
                  </a:solidFill>
                  <a:latin typeface="Verdana" charset="0"/>
                  <a:ea typeface="Verdana" charset="0"/>
                  <a:cs typeface="Verdana" charset="0"/>
                </a:rPr>
                <a:t>Call EAP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500" b="1" dirty="0">
                  <a:solidFill>
                    <a:schemeClr val="accent3"/>
                  </a:solidFill>
                  <a:latin typeface="Verdana" charset="0"/>
                  <a:ea typeface="Verdana" charset="0"/>
                  <a:cs typeface="Verdana" charset="0"/>
                </a:rPr>
                <a:t>Number</a:t>
              </a:r>
            </a:p>
          </p:txBody>
        </p:sp>
      </p:grpSp>
      <p:sp>
        <p:nvSpPr>
          <p:cNvPr id="47" name="Content Placeholder 4"/>
          <p:cNvSpPr txBox="1">
            <a:spLocks/>
          </p:cNvSpPr>
          <p:nvPr/>
        </p:nvSpPr>
        <p:spPr>
          <a:xfrm>
            <a:off x="4038600" y="4800600"/>
            <a:ext cx="2971800" cy="2971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65138" indent="-220663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9163" indent="-231775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.AppleSystemUIFont" charset="-120"/>
              <a:buChar char="-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4775" indent="-233363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-22225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Always call the toll free number first: 800.932.0034. </a:t>
            </a:r>
            <a:br>
              <a:rPr lang="en-US" sz="1800" dirty="0"/>
            </a:br>
            <a:r>
              <a:rPr lang="en-US" sz="1800" dirty="0"/>
              <a:t>Emails should be sent to </a:t>
            </a:r>
            <a:r>
              <a:rPr lang="en-US" sz="1800" b="1" dirty="0" err="1">
                <a:solidFill>
                  <a:schemeClr val="accent3"/>
                </a:solidFill>
              </a:rPr>
              <a:t>cisd@acispecialty</a:t>
            </a:r>
            <a:br>
              <a:rPr lang="en-US" sz="1800" b="1" dirty="0">
                <a:solidFill>
                  <a:schemeClr val="accent3"/>
                </a:solidFill>
              </a:rPr>
            </a:br>
            <a:r>
              <a:rPr lang="en-US" sz="1800" b="1" dirty="0" err="1">
                <a:solidFill>
                  <a:schemeClr val="accent3"/>
                </a:solidFill>
              </a:rPr>
              <a:t>benefits.com</a:t>
            </a:r>
            <a:r>
              <a:rPr lang="en-US" sz="1800" dirty="0">
                <a:solidFill>
                  <a:schemeClr val="accent3"/>
                </a:solidFill>
              </a:rPr>
              <a:t>.</a:t>
            </a:r>
          </a:p>
          <a:p>
            <a:pPr algn="ctr"/>
            <a:r>
              <a:rPr lang="en-US" sz="1800" dirty="0"/>
              <a:t>Do not rely on calling or emailing an individual contact.</a:t>
            </a:r>
          </a:p>
        </p:txBody>
      </p:sp>
      <p:sp>
        <p:nvSpPr>
          <p:cNvPr id="48" name="Content Placeholder 4"/>
          <p:cNvSpPr txBox="1">
            <a:spLocks/>
          </p:cNvSpPr>
          <p:nvPr/>
        </p:nvSpPr>
        <p:spPr>
          <a:xfrm>
            <a:off x="11201399" y="4800600"/>
            <a:ext cx="2971800" cy="2971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65138" indent="-220663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9163" indent="-231775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.AppleSystemUIFont" charset="-120"/>
              <a:buChar char="-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4775" indent="-233363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-22225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A crisis support  team member will begin </a:t>
            </a:r>
            <a:r>
              <a:rPr lang="en-US" sz="1800" b="1" dirty="0">
                <a:solidFill>
                  <a:schemeClr val="accent1"/>
                </a:solidFill>
              </a:rPr>
              <a:t>the consultation process </a:t>
            </a:r>
            <a:r>
              <a:rPr lang="en-US" sz="1800" dirty="0"/>
              <a:t>by gathering information regarding the incident.</a:t>
            </a:r>
          </a:p>
        </p:txBody>
      </p:sp>
      <p:sp>
        <p:nvSpPr>
          <p:cNvPr id="49" name="Content Placeholder 4"/>
          <p:cNvSpPr txBox="1">
            <a:spLocks/>
          </p:cNvSpPr>
          <p:nvPr/>
        </p:nvSpPr>
        <p:spPr>
          <a:xfrm>
            <a:off x="7620000" y="4800600"/>
            <a:ext cx="2971800" cy="2971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65138" indent="-220663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9163" indent="-231775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.AppleSystemUIFont" charset="-120"/>
              <a:buChar char="-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4775" indent="-233363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-22225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tabLst/>
              <a:defRPr sz="2000" kern="120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An EAP specialist will ensure your call is transferred to 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>
                <a:solidFill>
                  <a:schemeClr val="accent4"/>
                </a:solidFill>
              </a:rPr>
              <a:t>member of the crisis support service team </a:t>
            </a:r>
            <a:r>
              <a:rPr lang="en-US" sz="1800" dirty="0"/>
              <a:t>no matter what time of day.</a:t>
            </a:r>
          </a:p>
        </p:txBody>
      </p:sp>
    </p:spTree>
    <p:extLst>
      <p:ext uri="{BB962C8B-B14F-4D97-AF65-F5344CB8AC3E}">
        <p14:creationId xmlns:p14="http://schemas.microsoft.com/office/powerpoint/2010/main" val="17882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40" grpId="0" animBg="1"/>
      <p:bldP spid="47" grpId="0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71600"/>
            <a:ext cx="66294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Supervisory Referrals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543800" y="1371600"/>
            <a:ext cx="6629400" cy="640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EAP is not a part of the disciplinary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ACI’s Supervisory Referrals are 100% confidential unless employee signs a </a:t>
            </a:r>
            <a:br>
              <a:rPr lang="en-US" dirty="0"/>
            </a:br>
            <a:r>
              <a:rPr lang="en-US" dirty="0"/>
              <a:t>release of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SVR is an excellent problem-solving resource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52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Job-Related Supervisory Referrals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543800" y="1371600"/>
            <a:ext cx="6629400" cy="640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Positive alcohol screen result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Frequent/unexplained absenteeism/tardiness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Absent from the worksite while on the job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Difficulty working with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Inconsistency in quality/quantity </a:t>
            </a:r>
            <a:br>
              <a:rPr lang="en-US" dirty="0"/>
            </a:br>
            <a:r>
              <a:rPr lang="en-US" dirty="0"/>
              <a:t>of work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Extreme irritability/anger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Insubordination/questioning authority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Disregard for the safety of others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29" y="1371600"/>
            <a:ext cx="6625771" cy="6400800"/>
          </a:xfrm>
        </p:spPr>
      </p:pic>
    </p:spTree>
    <p:extLst>
      <p:ext uri="{BB962C8B-B14F-4D97-AF65-F5344CB8AC3E}">
        <p14:creationId xmlns:p14="http://schemas.microsoft.com/office/powerpoint/2010/main" val="153502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Manager/Supervisor/HR Virtual Folder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7543800" y="1371600"/>
            <a:ext cx="6629400" cy="6400800"/>
          </a:xfrm>
        </p:spPr>
        <p:txBody>
          <a:bodyPr lIns="91440" tIns="45720" rIns="91440" bIns="45720"/>
          <a:lstStyle/>
          <a:p>
            <a:pPr>
              <a:buClr>
                <a:srgbClr val="717171"/>
              </a:buClr>
              <a:defRPr/>
            </a:pPr>
            <a:r>
              <a:rPr lang="en-US" b="1" dirty="0">
                <a:solidFill>
                  <a:schemeClr val="accent1"/>
                </a:solidFill>
              </a:rPr>
              <a:t>The virtual folder is your managers’ toolbox including: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  <a:p>
            <a:pPr marL="228600" indent="-228600">
              <a:buFont typeface="Arial" charset="0"/>
              <a:buChar char="•"/>
              <a:defRPr/>
            </a:pPr>
            <a:r>
              <a:rPr lang="en-US" dirty="0"/>
              <a:t>ACI contact list</a:t>
            </a:r>
          </a:p>
          <a:p>
            <a:pPr marL="228600" indent="-228600">
              <a:buFont typeface="Arial" charset="0"/>
              <a:buChar char="•"/>
              <a:defRPr/>
            </a:pPr>
            <a:r>
              <a:rPr lang="en-US" dirty="0"/>
              <a:t>Promotional materials</a:t>
            </a:r>
          </a:p>
          <a:p>
            <a:pPr marL="228600" indent="-228600">
              <a:buFont typeface="Arial" charset="0"/>
              <a:buChar char="•"/>
              <a:defRPr/>
            </a:pPr>
            <a:r>
              <a:rPr lang="en-US" dirty="0"/>
              <a:t>Program training materials</a:t>
            </a:r>
          </a:p>
          <a:p>
            <a:pPr marL="228600" indent="-228600">
              <a:buFont typeface="Arial" charset="0"/>
              <a:buChar char="•"/>
              <a:defRPr/>
            </a:pPr>
            <a:r>
              <a:rPr lang="en-US" dirty="0"/>
              <a:t>Supervisory referral documents</a:t>
            </a:r>
          </a:p>
          <a:p>
            <a:pPr>
              <a:defRPr/>
            </a:pPr>
            <a:endParaRPr lang="en-US" dirty="0"/>
          </a:p>
          <a:p>
            <a:pPr algn="ctr">
              <a:defRPr/>
            </a:pPr>
            <a:r>
              <a:rPr lang="en-US" b="1" dirty="0">
                <a:solidFill>
                  <a:schemeClr val="accent1"/>
                </a:solidFill>
              </a:rPr>
              <a:t>http://vfolders.acieap.com/score/</a:t>
            </a:r>
            <a:endParaRPr lang="en-US" dirty="0"/>
          </a:p>
          <a:p>
            <a:pPr marL="9525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080260"/>
            <a:ext cx="6627314" cy="4983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643B17-FF3D-4911-8F7F-24A332E5A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613" y="5375275"/>
            <a:ext cx="1360358" cy="6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44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1552" y="1831439"/>
            <a:ext cx="6064224" cy="5557461"/>
            <a:chOff x="721552" y="1831439"/>
            <a:chExt cx="6064224" cy="55574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4060">
              <a:off x="2743200" y="1831439"/>
              <a:ext cx="4042576" cy="5272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56174">
              <a:off x="721552" y="1956816"/>
              <a:ext cx="2737778" cy="54320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HealthYMail</a:t>
            </a:r>
            <a:r>
              <a:rPr lang="en-US" dirty="0"/>
              <a:t> E-newsletter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7543800" y="1371598"/>
            <a:ext cx="6629400" cy="6400800"/>
          </a:xfrm>
        </p:spPr>
        <p:txBody>
          <a:bodyPr/>
          <a:lstStyle/>
          <a:p>
            <a:pPr marL="465138" indent="-227013">
              <a:buClr>
                <a:schemeClr val="tx2"/>
              </a:buClr>
              <a:buFont typeface="Arial" charset="0"/>
              <a:buChar char="•"/>
            </a:pPr>
            <a:r>
              <a:rPr lang="en-US" dirty="0"/>
              <a:t>Monthly e-newsletter covering timely topics on all areas of employee well-being</a:t>
            </a:r>
          </a:p>
          <a:p>
            <a:pPr marL="465138" indent="-227013">
              <a:buClr>
                <a:schemeClr val="tx2"/>
              </a:buClr>
              <a:buFont typeface="Arial" charset="0"/>
              <a:buChar char="•"/>
            </a:pPr>
            <a:r>
              <a:rPr lang="en-US" dirty="0"/>
              <a:t>Includes invitation to Quarterly Management Training series</a:t>
            </a:r>
          </a:p>
          <a:p>
            <a:pPr marL="465138" indent="-227013">
              <a:buClr>
                <a:schemeClr val="tx2"/>
              </a:buClr>
              <a:buFont typeface="Arial" charset="0"/>
              <a:buChar char="•"/>
            </a:pPr>
            <a:r>
              <a:rPr lang="en-US" dirty="0"/>
              <a:t>Intended to be distributed to your employees</a:t>
            </a:r>
          </a:p>
          <a:p>
            <a:pPr marL="23812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91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17" y="0"/>
            <a:ext cx="13716000" cy="914400"/>
          </a:xfrm>
        </p:spPr>
        <p:txBody>
          <a:bodyPr/>
          <a:lstStyle/>
          <a:p>
            <a:r>
              <a:rPr lang="en-US" dirty="0"/>
              <a:t>Confidential Utilization Reports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543800" y="1371600"/>
            <a:ext cx="6629400" cy="640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Quarterly utilization reports are provided via secure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Features demographic data, usage trends and program engagement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information provided by the employee and family member is protected by State and Federal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utilization report has </a:t>
            </a:r>
            <a:r>
              <a:rPr lang="en-US" u="sng" dirty="0"/>
              <a:t>no</a:t>
            </a:r>
            <a:r>
              <a:rPr lang="en-US" dirty="0"/>
              <a:t> identifying names or information included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4141" y="1910071"/>
            <a:ext cx="6214877" cy="5521977"/>
            <a:chOff x="644141" y="1911962"/>
            <a:chExt cx="6214877" cy="55219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53156">
              <a:off x="644141" y="2295031"/>
              <a:ext cx="3937632" cy="51015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 descr="EAP_SampleUtilization_Report2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20119">
              <a:off x="2916936" y="2332421"/>
              <a:ext cx="3942082" cy="51015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 descr="EAP_SampleUtilization_Report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2937" y="1911962"/>
              <a:ext cx="3942082" cy="51015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E64664-9A85-4405-9B73-8E9941814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018" y="2644775"/>
            <a:ext cx="2051682" cy="9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1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EAP Solutions</a:t>
            </a:r>
          </a:p>
        </p:txBody>
      </p:sp>
      <p:pic>
        <p:nvPicPr>
          <p:cNvPr id="4" name="Picture Placeholder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4630400" cy="48006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7315200" cy="4800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371600"/>
            <a:ext cx="7400925" cy="3124200"/>
          </a:xfrm>
          <a:prstGeom prst="rect">
            <a:avLst/>
          </a:prstGeom>
          <a:effectLst>
            <a:outerShdw blurRad="1905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308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24/7 Program Access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462467" y="5673354"/>
            <a:ext cx="5998367" cy="1674254"/>
            <a:chOff x="4462467" y="5673354"/>
            <a:chExt cx="5998367" cy="167425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949" t="-2949" r="-2949" b="-2949"/>
            <a:stretch/>
          </p:blipFill>
          <p:spPr>
            <a:xfrm>
              <a:off x="4462467" y="5673354"/>
              <a:ext cx="2743200" cy="167425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634" y="5673354"/>
              <a:ext cx="2743200" cy="1674253"/>
            </a:xfrm>
            <a:prstGeom prst="rect">
              <a:avLst/>
            </a:prstGeom>
            <a:ln w="6350">
              <a:solidFill>
                <a:schemeClr val="tx2">
                  <a:lumMod val="40000"/>
                  <a:lumOff val="60000"/>
                </a:schemeClr>
              </a:solidFill>
            </a:ln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4572" y="4946244"/>
            <a:ext cx="3201817" cy="2401363"/>
          </a:xfrm>
          <a:prstGeom prst="rect">
            <a:avLst/>
          </a:prstGeom>
          <a:effectLst/>
        </p:spPr>
      </p:pic>
      <p:grpSp>
        <p:nvGrpSpPr>
          <p:cNvPr id="54" name="Group 53"/>
          <p:cNvGrpSpPr/>
          <p:nvPr/>
        </p:nvGrpSpPr>
        <p:grpSpPr>
          <a:xfrm>
            <a:off x="191951" y="4564962"/>
            <a:ext cx="3671258" cy="3398807"/>
            <a:chOff x="-132930" y="4844294"/>
            <a:chExt cx="3671258" cy="339880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2930" y="4844294"/>
              <a:ext cx="1828800" cy="339880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9528" y="5939405"/>
              <a:ext cx="1828800" cy="58521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9528" y="6667283"/>
              <a:ext cx="1828800" cy="58521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834640" y="1825281"/>
            <a:ext cx="1828800" cy="1828800"/>
            <a:chOff x="2834640" y="1371600"/>
            <a:chExt cx="1828800" cy="1828800"/>
          </a:xfrm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2834640" y="1371600"/>
              <a:ext cx="1828800" cy="1828800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25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7540" y="1645816"/>
              <a:ext cx="1143000" cy="1143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966960" y="1825281"/>
            <a:ext cx="1828800" cy="1828800"/>
            <a:chOff x="9966960" y="1371600"/>
            <a:chExt cx="1828800" cy="1828800"/>
          </a:xfrm>
        </p:grpSpPr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9966960" y="1371600"/>
              <a:ext cx="1828800" cy="1828800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25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5560" y="1584158"/>
              <a:ext cx="1371600" cy="13716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57200" y="1825281"/>
            <a:ext cx="1828800" cy="1828800"/>
            <a:chOff x="457200" y="1371600"/>
            <a:chExt cx="1828800" cy="1828800"/>
          </a:xfrm>
        </p:grpSpPr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457200" y="1371600"/>
              <a:ext cx="1828800" cy="1828800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25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455" y="1560095"/>
              <a:ext cx="1371600" cy="13716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589520" y="1825281"/>
            <a:ext cx="1828800" cy="1828800"/>
            <a:chOff x="7589520" y="1371600"/>
            <a:chExt cx="1828800" cy="182880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7589520" y="1371600"/>
              <a:ext cx="1828800" cy="1828800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25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0224" y="1698458"/>
              <a:ext cx="1143000" cy="11430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344400" y="1825281"/>
            <a:ext cx="1828800" cy="1828800"/>
            <a:chOff x="12344400" y="1371600"/>
            <a:chExt cx="1828800" cy="1828800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12344400" y="1371600"/>
              <a:ext cx="1828800" cy="1828800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25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7300" y="1714500"/>
              <a:ext cx="1143000" cy="11430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212080" y="1825281"/>
            <a:ext cx="1828800" cy="1828800"/>
            <a:chOff x="5212080" y="1371600"/>
            <a:chExt cx="1828800" cy="1828800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5212080" y="1371600"/>
              <a:ext cx="1828800" cy="1828800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2500" dirty="0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680" y="1600200"/>
              <a:ext cx="1371600" cy="13716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572000" y="4371607"/>
            <a:ext cx="5486400" cy="914400"/>
            <a:chOff x="4572000" y="4371607"/>
            <a:chExt cx="5486400" cy="914400"/>
          </a:xfrm>
        </p:grpSpPr>
        <p:grpSp>
          <p:nvGrpSpPr>
            <p:cNvPr id="30" name="Group 29"/>
            <p:cNvGrpSpPr/>
            <p:nvPr/>
          </p:nvGrpSpPr>
          <p:grpSpPr>
            <a:xfrm>
              <a:off x="4572000" y="4371607"/>
              <a:ext cx="914400" cy="914400"/>
              <a:chOff x="4572000" y="3886200"/>
              <a:chExt cx="914400" cy="914400"/>
            </a:xfrm>
          </p:grpSpPr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4572000" y="3886200"/>
                <a:ext cx="914400" cy="914400"/>
              </a:xfrm>
              <a:prstGeom prst="ellipse">
                <a:avLst/>
              </a:prstGeom>
              <a:noFill/>
              <a:ln w="19050" cmpd="sng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 sz="2500" dirty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73254" y="4062852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5715000" y="4371607"/>
              <a:ext cx="914400" cy="914400"/>
              <a:chOff x="5715000" y="3886200"/>
              <a:chExt cx="914400" cy="914400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5715000" y="3886200"/>
                <a:ext cx="914400" cy="914400"/>
              </a:xfrm>
              <a:prstGeom prst="ellipse">
                <a:avLst/>
              </a:prstGeom>
              <a:noFill/>
              <a:ln w="19050" cmpd="sng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 sz="2500" dirty="0">
                  <a:solidFill>
                    <a:schemeClr val="accent3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3028" y="4005847"/>
                <a:ext cx="685800" cy="68580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6858000" y="4371607"/>
              <a:ext cx="914400" cy="914400"/>
              <a:chOff x="6858000" y="3886200"/>
              <a:chExt cx="914400" cy="914400"/>
            </a:xfrm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6858000" y="3886200"/>
                <a:ext cx="914400" cy="914400"/>
              </a:xfrm>
              <a:prstGeom prst="ellipse">
                <a:avLst/>
              </a:prstGeom>
              <a:noFill/>
              <a:ln w="19050" cmpd="sng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 sz="2500" dirty="0">
                  <a:solidFill>
                    <a:schemeClr val="accent4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72300" y="3994272"/>
                <a:ext cx="685800" cy="685800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8001000" y="4371607"/>
              <a:ext cx="914400" cy="914400"/>
              <a:chOff x="8001000" y="3886200"/>
              <a:chExt cx="914400" cy="914400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8001000" y="3886200"/>
                <a:ext cx="914400" cy="914400"/>
              </a:xfrm>
              <a:prstGeom prst="ellipse">
                <a:avLst/>
              </a:prstGeom>
              <a:noFill/>
              <a:ln w="19050" cmpd="sng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 sz="2500" dirty="0">
                  <a:solidFill>
                    <a:schemeClr val="accent3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15300" y="3994272"/>
                <a:ext cx="685800" cy="68580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44000" y="4371607"/>
              <a:ext cx="914400" cy="914400"/>
              <a:chOff x="9144000" y="3886200"/>
              <a:chExt cx="914400" cy="914400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9144000" y="3886200"/>
                <a:ext cx="914400" cy="914400"/>
              </a:xfrm>
              <a:prstGeom prst="ellipse">
                <a:avLst/>
              </a:prstGeom>
              <a:noFill/>
              <a:ln w="19050" cmpd="sng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 sz="2500" dirty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81160" y="4018012"/>
                <a:ext cx="640080" cy="640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371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57200" y="6400800"/>
            <a:ext cx="6629400" cy="9144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lIns="0" rIns="228600" anchor="ctr" anchorCtr="0">
            <a:no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  <a:latin typeface="Verdana" charset="0"/>
                <a:ea typeface="Verdana" charset="0"/>
                <a:cs typeface="Verdana" charset="0"/>
              </a:rPr>
              <a:t>Boost Employee Retention and Engagement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4400" y="5486400"/>
            <a:ext cx="6172200" cy="9144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lIns="0" rIns="228600" anchor="ctr" anchorCtr="0">
            <a:noAutofit/>
          </a:bodyPr>
          <a:lstStyle/>
          <a:p>
            <a:pPr algn="r"/>
            <a:r>
              <a:rPr lang="en-US" sz="20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Maximize Performance Potential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71600" y="4572000"/>
            <a:ext cx="5715000" cy="914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0" rIns="228600" anchor="ctr" anchorCtr="0">
            <a:no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Support Workforce Well-Being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30484" y="3657600"/>
            <a:ext cx="5257800" cy="9144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28600" rtlCol="0" anchor="ctr"/>
          <a:lstStyle/>
          <a:p>
            <a:pPr algn="r"/>
            <a:r>
              <a:rPr lang="en-US" sz="2000" b="1" dirty="0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rPr>
              <a:t>Enhance Company Culture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0" y="2743200"/>
            <a:ext cx="4800600" cy="9144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lIns="0" rIns="228600" anchor="ctr" anchorCtr="0">
            <a:noAutofit/>
          </a:bodyPr>
          <a:lstStyle/>
          <a:p>
            <a:pPr algn="r"/>
            <a:r>
              <a:rPr lang="en-US" sz="2000" b="1" dirty="0">
                <a:solidFill>
                  <a:schemeClr val="accent5"/>
                </a:solidFill>
                <a:latin typeface="Verdana" charset="0"/>
                <a:ea typeface="Verdana" charset="0"/>
                <a:cs typeface="Verdana" charset="0"/>
              </a:rPr>
              <a:t>Increase Benefits ROI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44042" y="1828800"/>
            <a:ext cx="4343400" cy="9144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lIns="0" rIns="228600" anchor="ctr" anchorCtr="0">
            <a:noAutofit/>
          </a:bodyPr>
          <a:lstStyle/>
          <a:p>
            <a:pPr algn="r"/>
            <a:r>
              <a:rPr lang="en-US" sz="20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Meet HR Goals</a:t>
            </a: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7168" y="1370489"/>
            <a:ext cx="6629400" cy="640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7168" y="1370489"/>
            <a:ext cx="6629400" cy="64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7168" y="1371634"/>
            <a:ext cx="6629400" cy="63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7168" y="1370489"/>
            <a:ext cx="6629400" cy="640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7168" y="1370489"/>
            <a:ext cx="6629400" cy="640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800" y="1371600"/>
            <a:ext cx="6629400" cy="640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ACI Partners with Great Places to Work</a:t>
            </a:r>
          </a:p>
        </p:txBody>
      </p:sp>
    </p:spTree>
    <p:extLst>
      <p:ext uri="{BB962C8B-B14F-4D97-AF65-F5344CB8AC3E}">
        <p14:creationId xmlns:p14="http://schemas.microsoft.com/office/powerpoint/2010/main" val="112514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 animBg="1"/>
      <p:bldP spid="18" grpId="0" animBg="1"/>
      <p:bldP spid="13" grpId="0" animBg="1"/>
      <p:bldP spid="15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ACI Specialty Benefits</a:t>
            </a:r>
            <a:br>
              <a:rPr lang="en-US" b="1" dirty="0"/>
            </a:br>
            <a:br>
              <a:rPr lang="en-US" sz="3000" b="1" dirty="0"/>
            </a:br>
            <a:r>
              <a:rPr lang="en-US" sz="3000" b="1" dirty="0"/>
              <a:t>800.932.0034</a:t>
            </a:r>
            <a:br>
              <a:rPr lang="en-US" sz="3000" dirty="0"/>
            </a:br>
            <a:r>
              <a:rPr lang="en-US" sz="3000" dirty="0"/>
              <a:t>info@acispecialtybenefits.com</a:t>
            </a:r>
            <a:br>
              <a:rPr lang="en-US" sz="3000" dirty="0"/>
            </a:br>
            <a:r>
              <a:rPr lang="en-US" sz="3000" dirty="0"/>
              <a:t>http://score.acieap.com/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3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Workforce Solutions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71601"/>
            <a:ext cx="6629400" cy="6400798"/>
          </a:xfrm>
        </p:spPr>
      </p:pic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7543800" y="1371600"/>
            <a:ext cx="6629400" cy="6400800"/>
          </a:xfrm>
        </p:spPr>
        <p:txBody>
          <a:bodyPr/>
          <a:lstStyle/>
          <a:p>
            <a:pPr marL="460375" indent="-230188">
              <a:buFont typeface="Arial" charset="0"/>
              <a:buChar char="•"/>
            </a:pPr>
            <a:r>
              <a:rPr lang="en-US" dirty="0"/>
              <a:t>Clinical support for any emotional issue</a:t>
            </a:r>
          </a:p>
          <a:p>
            <a:pPr marL="460375" indent="-230188">
              <a:buFont typeface="Arial" charset="0"/>
              <a:buChar char="•"/>
            </a:pPr>
            <a:r>
              <a:rPr lang="en-US" dirty="0"/>
              <a:t>Training and HR support services</a:t>
            </a:r>
          </a:p>
          <a:p>
            <a:pPr marL="460375" indent="-230188">
              <a:buFont typeface="Arial" charset="0"/>
              <a:buChar char="•"/>
            </a:pPr>
            <a:r>
              <a:rPr lang="en-US" dirty="0"/>
              <a:t>Critical incident response</a:t>
            </a:r>
          </a:p>
          <a:p>
            <a:pPr marL="460375" indent="-230188">
              <a:buFont typeface="Arial" charset="0"/>
              <a:buChar char="•"/>
            </a:pPr>
            <a:r>
              <a:rPr lang="en-US" dirty="0"/>
              <a:t>Work-life referrals and resources</a:t>
            </a:r>
          </a:p>
          <a:p>
            <a:pPr marL="460375" indent="-230188">
              <a:buFont typeface="Arial" charset="0"/>
              <a:buChar char="•"/>
            </a:pPr>
            <a:r>
              <a:rPr lang="en-US" dirty="0"/>
              <a:t>Legal and financial wellness</a:t>
            </a:r>
          </a:p>
          <a:p>
            <a:pPr marL="460375" indent="-230188">
              <a:buFont typeface="Arial" charset="0"/>
              <a:buChar char="•"/>
            </a:pPr>
            <a:r>
              <a:rPr lang="en-US" dirty="0"/>
              <a:t>24/7 program access</a:t>
            </a:r>
          </a:p>
          <a:p>
            <a:pPr marL="460375" indent="-230188">
              <a:buFont typeface="Arial" charset="0"/>
              <a:buChar char="•"/>
            </a:pPr>
            <a:r>
              <a:rPr lang="en-US" dirty="0"/>
              <a:t>Strategic program promotion</a:t>
            </a:r>
          </a:p>
          <a:p>
            <a:pPr marL="17463"/>
            <a:endParaRPr lang="en-US" dirty="0"/>
          </a:p>
          <a:p>
            <a:pPr marL="17463"/>
            <a:endParaRPr lang="en-US" dirty="0"/>
          </a:p>
          <a:p>
            <a:pPr marL="17463" algn="ctr"/>
            <a:r>
              <a:rPr lang="en-US" sz="2500" dirty="0"/>
              <a:t>ACI provides </a:t>
            </a:r>
            <a:r>
              <a:rPr lang="en-US" sz="2500" b="1" dirty="0">
                <a:solidFill>
                  <a:schemeClr val="accent1"/>
                </a:solidFill>
              </a:rPr>
              <a:t>exceptional customer experiences </a:t>
            </a:r>
            <a:r>
              <a:rPr lang="en-US" sz="2500" dirty="0"/>
              <a:t>with safe, compliant and </a:t>
            </a:r>
            <a:br>
              <a:rPr lang="en-US" sz="2500" dirty="0"/>
            </a:br>
            <a:r>
              <a:rPr lang="en-US" sz="2500" dirty="0"/>
              <a:t>quality support. </a:t>
            </a:r>
          </a:p>
        </p:txBody>
      </p:sp>
    </p:spTree>
    <p:extLst>
      <p:ext uri="{BB962C8B-B14F-4D97-AF65-F5344CB8AC3E}">
        <p14:creationId xmlns:p14="http://schemas.microsoft.com/office/powerpoint/2010/main" val="147694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71600"/>
            <a:ext cx="6629400" cy="64008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Each employee’s definition of family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is ACI’s definition of family. </a:t>
            </a:r>
          </a:p>
          <a:p>
            <a:pPr algn="ctr"/>
            <a:endParaRPr lang="en-US" b="1" dirty="0">
              <a:solidFill>
                <a:srgbClr val="7F7F7F"/>
              </a:solidFill>
            </a:endParaRPr>
          </a:p>
          <a:p>
            <a:r>
              <a:rPr lang="en-US" b="1" dirty="0">
                <a:solidFill>
                  <a:srgbClr val="7F7F7F"/>
                </a:solidFill>
              </a:rPr>
              <a:t>EAP services are all-inclusive</a:t>
            </a:r>
            <a:r>
              <a:rPr lang="en-US" dirty="0">
                <a:solidFill>
                  <a:srgbClr val="7F7F7F"/>
                </a:solidFill>
              </a:rPr>
              <a:t>, with no barriers to access for family members, regardless of location or relationship.</a:t>
            </a:r>
          </a:p>
        </p:txBody>
      </p:sp>
    </p:spTree>
    <p:extLst>
      <p:ext uri="{BB962C8B-B14F-4D97-AF65-F5344CB8AC3E}">
        <p14:creationId xmlns:p14="http://schemas.microsoft.com/office/powerpoint/2010/main" val="92350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EAP Clinical Support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543800" y="1371600"/>
            <a:ext cx="6629400" cy="6400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ACI’s EAP can help with any issue affecting emotional well-being, including but not limited to:</a:t>
            </a:r>
            <a:br>
              <a:rPr lang="en-US" dirty="0"/>
            </a:br>
            <a:r>
              <a:rPr lang="en-US" dirty="0"/>
              <a:t>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Emotional wellness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Stress management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Family/relationship issues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Anxiety and depression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Coping with grief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Anger management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Substance abuse</a:t>
            </a:r>
          </a:p>
          <a:p>
            <a:pPr marL="19050"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EAP clinical sessions are intended for assessment, referral, and short-term problem resolution. ACI offers multiple avenues of support for employees:</a:t>
            </a:r>
            <a:br>
              <a:rPr lang="en-US" dirty="0"/>
            </a:br>
            <a:r>
              <a:rPr lang="en-US" dirty="0"/>
              <a:t>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Up to </a:t>
            </a:r>
            <a:r>
              <a:rPr lang="en-US" dirty="0">
                <a:solidFill>
                  <a:srgbClr val="FF0000"/>
                </a:solidFill>
              </a:rPr>
              <a:t>3 face-to-face assessment and short-term problem resolution sessions per year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Online assessment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Online clinical sessions </a:t>
            </a:r>
          </a:p>
          <a:p>
            <a:pPr marL="460375" indent="-230188"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100% follow-up</a:t>
            </a:r>
            <a:endParaRPr lang="en-US" dirty="0">
              <a:solidFill>
                <a:srgbClr val="7F7F7F"/>
              </a:solidFill>
            </a:endParaRPr>
          </a:p>
          <a:p>
            <a:pPr marL="19050" lvl="0">
              <a:spcAft>
                <a:spcPts val="0"/>
              </a:spcAft>
            </a:pP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71600"/>
            <a:ext cx="6629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22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Network and Credentialing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6629400" cy="6400800"/>
          </a:xfrm>
        </p:spPr>
        <p:txBody>
          <a:bodyPr/>
          <a:lstStyle/>
          <a:p>
            <a:pPr marL="473075" indent="-227013">
              <a:buFont typeface="Arial" charset="0"/>
              <a:buChar char="•"/>
            </a:pPr>
            <a:r>
              <a:rPr lang="en-US" dirty="0"/>
              <a:t>40,000 providers nationwide </a:t>
            </a:r>
            <a:br>
              <a:rPr lang="en-US" dirty="0"/>
            </a:br>
            <a:r>
              <a:rPr lang="en-US" dirty="0"/>
              <a:t>and 12,000 globally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Master’s degree minimum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Five years of EAP experience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License and liability insurance</a:t>
            </a:r>
          </a:p>
          <a:p>
            <a:pPr marL="473075" indent="-227013">
              <a:buFont typeface="Arial" charset="0"/>
              <a:buChar char="•"/>
            </a:pPr>
            <a:r>
              <a:rPr lang="en-US" dirty="0"/>
              <a:t>Multiple call centers worldwide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386114"/>
            <a:ext cx="6400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0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9997" y="1371600"/>
            <a:ext cx="274320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597" y="1370605"/>
            <a:ext cx="2743202" cy="3201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9995" y="4572000"/>
            <a:ext cx="2743201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86794" y="4572000"/>
            <a:ext cx="2743198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794" y="1370605"/>
            <a:ext cx="2743201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4571005"/>
            <a:ext cx="2743197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589" y="4570010"/>
            <a:ext cx="2743201" cy="3201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381" y="1370605"/>
            <a:ext cx="2743200" cy="31984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390" y="4571005"/>
            <a:ext cx="2743190" cy="3200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0" y="1368615"/>
            <a:ext cx="2743191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Work-Life Services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199" y="36576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Emotional</a:t>
            </a:r>
            <a:br>
              <a:rPr lang="en-US" sz="25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Well-being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00390" y="36576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Financial Wellness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43599" y="36576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Modern Family Support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199" y="68580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Management Tools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00399" y="6858000"/>
            <a:ext cx="2743201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Legal Resources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599" y="68580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Veteran Assistance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86799" y="36576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Pet Care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29999" y="36576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Healthy Living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686799" y="68580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Elder Care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29999" y="6858000"/>
            <a:ext cx="2743200" cy="914400"/>
          </a:xfrm>
          <a:prstGeom prst="rect">
            <a:avLst/>
          </a:prstGeom>
          <a:solidFill>
            <a:srgbClr val="4B464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Verdana" charset="0"/>
                <a:ea typeface="Verdana" charset="0"/>
                <a:cs typeface="Verdana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22185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Veteran Services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7543800" y="1371600"/>
            <a:ext cx="6629400" cy="640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ACI serves veteran and active duty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employee populations. </a:t>
            </a:r>
          </a:p>
          <a:p>
            <a:pPr algn="ctr"/>
            <a:endParaRPr lang="en-US" dirty="0"/>
          </a:p>
          <a:p>
            <a:pPr marL="468313" indent="-225425">
              <a:buFont typeface="Arial" charset="0"/>
              <a:buChar char="•"/>
            </a:pPr>
            <a:r>
              <a:rPr lang="en-US" dirty="0"/>
              <a:t>Veteran Connection website</a:t>
            </a:r>
          </a:p>
          <a:p>
            <a:pPr marL="468313" indent="-225425">
              <a:buFont typeface="Arial" charset="0"/>
              <a:buChar char="•"/>
            </a:pPr>
            <a:r>
              <a:rPr lang="en-US" dirty="0"/>
              <a:t>Veteran clinicians </a:t>
            </a:r>
          </a:p>
          <a:p>
            <a:pPr marL="468313" indent="-225425">
              <a:buFont typeface="Arial" charset="0"/>
              <a:buChar char="•"/>
            </a:pPr>
            <a:r>
              <a:rPr lang="en-US" dirty="0"/>
              <a:t>Veteran Connection Blog</a:t>
            </a:r>
          </a:p>
          <a:p>
            <a:pPr marL="468313" indent="-225425">
              <a:buFont typeface="Arial" charset="0"/>
              <a:buChar char="•"/>
            </a:pPr>
            <a:r>
              <a:rPr lang="en-US" dirty="0"/>
              <a:t>Veteran videos on YouTube</a:t>
            </a:r>
          </a:p>
          <a:p>
            <a:pPr marL="468313" indent="-225425">
              <a:buFont typeface="Arial" charset="0"/>
              <a:buChar char="•"/>
            </a:pPr>
            <a:r>
              <a:rPr lang="en-US" dirty="0"/>
              <a:t>Community-based resources</a:t>
            </a:r>
          </a:p>
          <a:p>
            <a:pPr marL="468313" indent="-225425">
              <a:buFont typeface="Arial" charset="0"/>
              <a:buChar char="•"/>
            </a:pPr>
            <a:r>
              <a:rPr lang="en-US" dirty="0"/>
              <a:t>Military family support</a:t>
            </a:r>
          </a:p>
          <a:p>
            <a:pPr marL="468313" indent="-225425">
              <a:buFont typeface="Arial" charset="0"/>
              <a:buChar char="•"/>
            </a:pPr>
            <a:r>
              <a:rPr lang="en-US" dirty="0"/>
              <a:t>Webinar trainings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68584" y="5427582"/>
            <a:ext cx="5806632" cy="2451498"/>
            <a:chOff x="866270" y="5316260"/>
            <a:chExt cx="5806632" cy="2451498"/>
          </a:xfrm>
        </p:grpSpPr>
        <p:grpSp>
          <p:nvGrpSpPr>
            <p:cNvPr id="5" name="Group 4"/>
            <p:cNvGrpSpPr/>
            <p:nvPr/>
          </p:nvGrpSpPr>
          <p:grpSpPr>
            <a:xfrm>
              <a:off x="4323324" y="5316260"/>
              <a:ext cx="2349578" cy="2451498"/>
              <a:chOff x="4323324" y="5316260"/>
              <a:chExt cx="2349578" cy="245149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428691">
                <a:off x="4323324" y="5316260"/>
                <a:ext cx="1764792" cy="228384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6448" y="5481758"/>
                <a:ext cx="1766454" cy="22860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270" y="5484045"/>
              <a:ext cx="3044952" cy="22837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71600"/>
            <a:ext cx="6629400" cy="375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Access to EAP Benefits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9377082" y="1371600"/>
            <a:ext cx="4796118" cy="6400800"/>
          </a:xfrm>
        </p:spPr>
        <p:txBody>
          <a:bodyPr/>
          <a:lstStyle/>
          <a:p>
            <a:pPr marL="23813"/>
            <a:r>
              <a:rPr lang="en-US" b="1" dirty="0">
                <a:solidFill>
                  <a:schemeClr val="accent1"/>
                </a:solidFill>
              </a:rPr>
              <a:t>Employee Landing Page:</a:t>
            </a:r>
          </a:p>
          <a:p>
            <a:pPr marL="465138" indent="-227013">
              <a:buFont typeface="Arial" charset="0"/>
              <a:buChar char="•"/>
            </a:pPr>
            <a:r>
              <a:rPr lang="en-US" dirty="0"/>
              <a:t>Overview of benefits</a:t>
            </a:r>
          </a:p>
          <a:p>
            <a:pPr marL="465138" indent="-227013">
              <a:buFont typeface="Arial" charset="0"/>
              <a:buChar char="•"/>
            </a:pPr>
            <a:r>
              <a:rPr lang="en-US" dirty="0"/>
              <a:t>Contact ACI or submit a request</a:t>
            </a:r>
          </a:p>
          <a:p>
            <a:pPr marL="465138" indent="-227013">
              <a:buFont typeface="Arial" charset="0"/>
              <a:buChar char="•"/>
            </a:pPr>
            <a:r>
              <a:rPr lang="en-US" dirty="0"/>
              <a:t>Links to additional EAP resources</a:t>
            </a:r>
          </a:p>
          <a:p>
            <a:pPr marL="465138" indent="-227013">
              <a:buFont typeface="Arial" charset="0"/>
              <a:buChar char="•"/>
            </a:pPr>
            <a:endParaRPr lang="en-US" dirty="0"/>
          </a:p>
          <a:p>
            <a:pPr marL="238125"/>
            <a:endParaRPr lang="en-US" dirty="0"/>
          </a:p>
          <a:p>
            <a:pPr marL="27432" algn="ctr"/>
            <a:r>
              <a:rPr lang="en-US" b="1" dirty="0">
                <a:solidFill>
                  <a:schemeClr val="accent1"/>
                </a:solidFill>
              </a:rPr>
              <a:t>http://score.acieap.com/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4" y="1376007"/>
            <a:ext cx="8458200" cy="63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666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ACI Colors">
      <a:dk1>
        <a:srgbClr val="3F3F3F"/>
      </a:dk1>
      <a:lt1>
        <a:sysClr val="window" lastClr="FFFFFF"/>
      </a:lt1>
      <a:dk2>
        <a:srgbClr val="7F7F7F"/>
      </a:dk2>
      <a:lt2>
        <a:srgbClr val="FFFFFF"/>
      </a:lt2>
      <a:accent1>
        <a:srgbClr val="8CBE59"/>
      </a:accent1>
      <a:accent2>
        <a:srgbClr val="13283F"/>
      </a:accent2>
      <a:accent3>
        <a:srgbClr val="3683A4"/>
      </a:accent3>
      <a:accent4>
        <a:srgbClr val="845BA6"/>
      </a:accent4>
      <a:accent5>
        <a:srgbClr val="ED9A2C"/>
      </a:accent5>
      <a:accent6>
        <a:srgbClr val="C73036"/>
      </a:accent6>
      <a:hlink>
        <a:srgbClr val="000000"/>
      </a:hlink>
      <a:folHlink>
        <a:srgbClr val="0000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P_SupervisorOrientationTemplate" id="{33C52221-ECFA-0D46-B92C-CF24B3BF07BE}" vid="{35E024AB-136E-D548-A7B4-36099E0E2D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E6DC3ED99DC443A20E49EB6B299606" ma:contentTypeVersion="2" ma:contentTypeDescription="Create a new document." ma:contentTypeScope="" ma:versionID="2fb7566b2811cb705bb11e2b9761e0d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CA97775-9BA1-4DAE-B1EF-49928351D864}"/>
</file>

<file path=customXml/itemProps2.xml><?xml version="1.0" encoding="utf-8"?>
<ds:datastoreItem xmlns:ds="http://schemas.openxmlformats.org/officeDocument/2006/customXml" ds:itemID="{B9B6F82A-550A-4D58-B678-7DF4218C4C74}"/>
</file>

<file path=customXml/itemProps3.xml><?xml version="1.0" encoding="utf-8"?>
<ds:datastoreItem xmlns:ds="http://schemas.openxmlformats.org/officeDocument/2006/customXml" ds:itemID="{39535508-D8E5-47B3-A9D2-3E92234BF0A6}"/>
</file>

<file path=docProps/app.xml><?xml version="1.0" encoding="utf-8"?>
<Properties xmlns="http://schemas.openxmlformats.org/officeDocument/2006/extended-properties" xmlns:vt="http://schemas.openxmlformats.org/officeDocument/2006/docPropsVTypes">
  <Template>EAP_OrientationTemplate-Supervisor</Template>
  <TotalTime>76</TotalTime>
  <Words>1055</Words>
  <Application>Microsoft Office PowerPoint</Application>
  <PresentationFormat>Custom</PresentationFormat>
  <Paragraphs>246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.AppleSystemUIFont</vt:lpstr>
      <vt:lpstr>Arial</vt:lpstr>
      <vt:lpstr>Calibri</vt:lpstr>
      <vt:lpstr>Century Gothic</vt:lpstr>
      <vt:lpstr>Verdana</vt:lpstr>
      <vt:lpstr>Default Theme</vt:lpstr>
      <vt:lpstr>Employee Assistance Program Supervisor Orientation</vt:lpstr>
      <vt:lpstr>Modern EAP Solutions</vt:lpstr>
      <vt:lpstr>New Workforce Solutions</vt:lpstr>
      <vt:lpstr>Eligibility</vt:lpstr>
      <vt:lpstr>EAP Clinical Support Services</vt:lpstr>
      <vt:lpstr>Provider Network and Credentialing</vt:lpstr>
      <vt:lpstr>Comprehensive Work-Life Services</vt:lpstr>
      <vt:lpstr>Specialized Veteran Services</vt:lpstr>
      <vt:lpstr>Online Access to EAP Benefits</vt:lpstr>
      <vt:lpstr>Mobile App Access to EAP Benefits</vt:lpstr>
      <vt:lpstr>Unlimited HR Support Services</vt:lpstr>
      <vt:lpstr>Orientations and Training</vt:lpstr>
      <vt:lpstr>Critical Incident Response</vt:lpstr>
      <vt:lpstr>How the CIR Process Works</vt:lpstr>
      <vt:lpstr>Supervisory Referrals</vt:lpstr>
      <vt:lpstr>Types of Job-Related Supervisory Referrals</vt:lpstr>
      <vt:lpstr>Manager/Supervisor/HR Virtual Folder</vt:lpstr>
      <vt:lpstr>HealthYMail E-newsletter</vt:lpstr>
      <vt:lpstr>Confidential Utilization Reports</vt:lpstr>
      <vt:lpstr>24/7 Program Access</vt:lpstr>
      <vt:lpstr>ACI Partners with Great Places to Work</vt:lpstr>
      <vt:lpstr>Contact ACI Specialty Benefits  800.932.0034 info@acispecialtybenefits.com http://score.acieap.com/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Employee Assistance Program Supervisor Orientation</dc:title>
  <dc:creator>Jeanette Ocampo</dc:creator>
  <cp:lastModifiedBy>Kathryn Mullis</cp:lastModifiedBy>
  <cp:revision>2</cp:revision>
  <dcterms:created xsi:type="dcterms:W3CDTF">2017-10-16T20:03:16Z</dcterms:created>
  <dcterms:modified xsi:type="dcterms:W3CDTF">2017-10-17T20:29:57Z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0x01010062E6DC3ED99DC443A20E49EB6B299606</vt:lpwstr>
  </property>
</Properties>
</file>