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62" r:id="rId5"/>
    <p:sldId id="264" r:id="rId6"/>
    <p:sldId id="261" r:id="rId7"/>
    <p:sldId id="266" r:id="rId8"/>
    <p:sldId id="271" r:id="rId9"/>
    <p:sldId id="272" r:id="rId10"/>
    <p:sldId id="273" r:id="rId11"/>
    <p:sldId id="268" r:id="rId12"/>
    <p:sldId id="269" r:id="rId13"/>
    <p:sldId id="265" r:id="rId14"/>
    <p:sldId id="267" r:id="rId15"/>
    <p:sldId id="259" r:id="rId16"/>
    <p:sldId id="263" r:id="rId17"/>
    <p:sldId id="260" r:id="rId18"/>
    <p:sldId id="279" r:id="rId19"/>
    <p:sldId id="274" r:id="rId20"/>
    <p:sldId id="275" r:id="rId21"/>
    <p:sldId id="276" r:id="rId22"/>
    <p:sldId id="277" r:id="rId23"/>
    <p:sldId id="27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2094" autoAdjust="0"/>
  </p:normalViewPr>
  <p:slideViewPr>
    <p:cSldViewPr>
      <p:cViewPr>
        <p:scale>
          <a:sx n="81" d="100"/>
          <a:sy n="81" d="100"/>
        </p:scale>
        <p:origin x="-114" y="4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E5155C7-694A-4ADB-94AE-AF195DD7A594}" type="datetimeFigureOut">
              <a:rPr lang="en-US" smtClean="0"/>
              <a:t>10/23/2017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474F830-C399-44A3-870C-FD3C00F930DA}" type="slidenum">
              <a:rPr lang="en-US" smtClean="0"/>
              <a:t>‹#›</a:t>
            </a:fld>
            <a:endParaRPr lang="en-US" dirty="0"/>
          </a:p>
        </p:txBody>
      </p:sp>
    </p:spTree>
    <p:extLst>
      <p:ext uri="{BB962C8B-B14F-4D97-AF65-F5344CB8AC3E}">
        <p14:creationId xmlns:p14="http://schemas.microsoft.com/office/powerpoint/2010/main" val="751625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487661-8B42-47F2-AA6E-36E9BC6CB85D}" type="datetimeFigureOut">
              <a:rPr lang="en-US" smtClean="0"/>
              <a:t>10/23/2017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24CDD3-3617-4F56-A07F-97EB133C506D}" type="slidenum">
              <a:rPr lang="en-US" smtClean="0"/>
              <a:t>‹#›</a:t>
            </a:fld>
            <a:endParaRPr lang="en-US" dirty="0"/>
          </a:p>
        </p:txBody>
      </p:sp>
    </p:spTree>
    <p:extLst>
      <p:ext uri="{BB962C8B-B14F-4D97-AF65-F5344CB8AC3E}">
        <p14:creationId xmlns:p14="http://schemas.microsoft.com/office/powerpoint/2010/main" val="74785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CDD3-3617-4F56-A07F-97EB133C506D}" type="slidenum">
              <a:rPr lang="en-US" smtClean="0"/>
              <a:t>3</a:t>
            </a:fld>
            <a:endParaRPr lang="en-US" dirty="0"/>
          </a:p>
        </p:txBody>
      </p:sp>
    </p:spTree>
    <p:extLst>
      <p:ext uri="{BB962C8B-B14F-4D97-AF65-F5344CB8AC3E}">
        <p14:creationId xmlns:p14="http://schemas.microsoft.com/office/powerpoint/2010/main" val="405355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CDD3-3617-4F56-A07F-97EB133C506D}" type="slidenum">
              <a:rPr lang="en-US" smtClean="0"/>
              <a:t>7</a:t>
            </a:fld>
            <a:endParaRPr lang="en-US" dirty="0"/>
          </a:p>
        </p:txBody>
      </p:sp>
    </p:spTree>
    <p:extLst>
      <p:ext uri="{BB962C8B-B14F-4D97-AF65-F5344CB8AC3E}">
        <p14:creationId xmlns:p14="http://schemas.microsoft.com/office/powerpoint/2010/main" val="281537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CDD3-3617-4F56-A07F-97EB133C506D}" type="slidenum">
              <a:rPr lang="en-US" smtClean="0"/>
              <a:t>11</a:t>
            </a:fld>
            <a:endParaRPr lang="en-US" dirty="0"/>
          </a:p>
        </p:txBody>
      </p:sp>
    </p:spTree>
    <p:extLst>
      <p:ext uri="{BB962C8B-B14F-4D97-AF65-F5344CB8AC3E}">
        <p14:creationId xmlns:p14="http://schemas.microsoft.com/office/powerpoint/2010/main" val="66527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CDD3-3617-4F56-A07F-97EB133C506D}" type="slidenum">
              <a:rPr lang="en-US" smtClean="0"/>
              <a:t>15</a:t>
            </a:fld>
            <a:endParaRPr lang="en-US" dirty="0"/>
          </a:p>
        </p:txBody>
      </p:sp>
    </p:spTree>
    <p:extLst>
      <p:ext uri="{BB962C8B-B14F-4D97-AF65-F5344CB8AC3E}">
        <p14:creationId xmlns:p14="http://schemas.microsoft.com/office/powerpoint/2010/main" val="67259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55A3C-6666-4A3A-8913-97AC8588F441}"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8087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55A3C-6666-4A3A-8913-97AC8588F441}"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80671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55A3C-6666-4A3A-8913-97AC8588F441}"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225535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55A3C-6666-4A3A-8913-97AC8588F441}"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119674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55A3C-6666-4A3A-8913-97AC8588F441}"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1891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55A3C-6666-4A3A-8913-97AC8588F441}"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96680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55A3C-6666-4A3A-8913-97AC8588F441}" type="datetimeFigureOut">
              <a:rPr lang="en-US" smtClean="0"/>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55109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55A3C-6666-4A3A-8913-97AC8588F441}" type="datetimeFigureOut">
              <a:rPr lang="en-US" smtClean="0"/>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06952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55A3C-6666-4A3A-8913-97AC8588F441}" type="datetimeFigureOut">
              <a:rPr lang="en-US" smtClean="0"/>
              <a:t>10/23/2017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99324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55A3C-6666-4A3A-8913-97AC8588F441}"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41672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55A3C-6666-4A3A-8913-97AC8588F441}"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44277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55A3C-6666-4A3A-8913-97AC8588F441}" type="datetimeFigureOut">
              <a:rPr lang="en-US" smtClean="0"/>
              <a:t>10/23/2017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B05E5-4E99-4264-B1D2-41ADA9FE55D0}" type="slidenum">
              <a:rPr lang="en-US" smtClean="0"/>
              <a:t>‹#›</a:t>
            </a:fld>
            <a:endParaRPr lang="en-US" dirty="0"/>
          </a:p>
        </p:txBody>
      </p:sp>
    </p:spTree>
    <p:extLst>
      <p:ext uri="{BB962C8B-B14F-4D97-AF65-F5344CB8AC3E}">
        <p14:creationId xmlns:p14="http://schemas.microsoft.com/office/powerpoint/2010/main" val="1538723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url=http://www.prnewswire.com/news-releases/david-richard-named-president-of-fara-191084261.html&amp;rct=j&amp;frm=1&amp;q=&amp;esrc=s&amp;sa=U&amp;ved=0CBoQwW4wAmoVChMIpc7Lk8H4yAIVg-ImCh2i8QVP&amp;usg=AFQjCNExoy-lbl0LQvIDif2S13MQif44pA"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scorejpa.org/Pages/default.asp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f00Y6Qw8gCFYU0PgodZd8K4Q&amp;url=http://www.bestinshowdaily.com/blog/breeder-buzzwords-the-bloodhound/&amp;psig=AFQjCNGxV0k61_uj2pGHEema8VfFC7uyQw&amp;ust=1444952032393938"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0CAcQjRxqFQoTCLb72qOSw8gCFQEPPgod1SIAqg&amp;url=https://www.postwire.com/?attachment_id%3D7336&amp;psig=AFQjCNE8zS5yXZ0u_fAZ0oGlCQdwVUuNjw&amp;ust=1444952652901756"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m/url?sa=i&amp;rct=j&amp;q=&amp;esrc=s&amp;source=images&amp;cd=&amp;cad=rja&amp;uact=8&amp;ved=0CAcQjRxqFQoTCOv5oqKDw8gCFQs7PgodxhcI3g&amp;url=http://www.cashmanequipment.com/blog/tag/handling-osha-citations/&amp;psig=AFQjCNEy5CDH6ZjJgWgJVMfsL7KJoHzJYA&amp;ust=1444948602574630"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CAcQjRxqFQoTCPPZ4KCOw8gCFQptPgodFuECIw&amp;url=http://www.ikea.com/us/en/catalog/categories/departments/living_room/10654/&amp;psig=AFQjCNFnp6OCLEWEL-9NeiKdKrb4t4peQQ&amp;ust=1444951573750633"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PqZ4rjywsgCFQEzPgod2a0MrA&amp;url=http://exploregroupbenefits.com/workers-compensation/&amp;psig=AFQjCNEU01hwgu0oXdKCHgLzjT76OQ8AZQ&amp;ust=1444944078044029"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source=images&amp;cd=&amp;cad=rja&amp;uact=8&amp;ved=0CAcQjRxqFQoTCNKP9cn9wsgCFQZ5PgodElYAfg&amp;url=http://www.mcasperlaw.com/burn-injury&amp;psig=AFQjCNHmtO_jvnj9wY62NkK1g1ImlPK_Yw&amp;ust=1444947100491826"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source=images&amp;cd=&amp;cad=rja&amp;uact=8&amp;ved=0CAcQjRxqFQoTCInbgJ30wsgCFYwzPgodPm8Pzg&amp;url=http://www.womenfitness.net/treatments_celebritiesOscars4.htm&amp;psig=AFQjCNGlZZF1qtcxvM5Mq9qZPLNuFCWpjg&amp;ust=1444944564531287"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m/url?sa=i&amp;rct=j&amp;q=&amp;esrc=s&amp;source=images&amp;cd=&amp;cad=rja&amp;uact=8&amp;ved=0CAcQjRxqFQoTCOTNvrydw8gCFUMZPgodqx8Lww&amp;url=http://topher147.deviantart.com/art/Walk-to-Work-Sign-489009442&amp;psig=AFQjCNGWQ4JI0Lyfwej1QqbQqVvMQ1LUYg&amp;ust=144495566652348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heinrichsroofing.com/why-is-workers-compensation-insurance-important-to-yo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oogle.com/url?sa=i&amp;rct=j&amp;q=&amp;esrc=s&amp;source=images&amp;cd=&amp;cad=rja&amp;uact=8&amp;ved=0CAcQjRxqFQoTCPfsk5-ew8gCFYtrPgodnNYJeg&amp;url=http://www.creditcards.com/credit-card-news/lawsuit-settlement-loan-tips-keep-costs-down.php&amp;bvm=bv.105039540,d.cWw&amp;psig=AFQjCNEiHkl7le40JEzHEkYXeVR1t7l2Vg&amp;ust=1444955859088184"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source=images&amp;cd=&amp;cad=rja&amp;uact=8&amp;ved=0CAcQjRxqFQoTCOuX1Lmfw8gCFYtUPgodWr4Pfg&amp;url=http://en.r8lst.com/Exceptionally%20graceful%20photos%20of%20alex%20trebek&amp;psig=AFQjCNEKjGqkGihJQZTah5FmNIGJv7YQ0w&amp;ust=1444956182046591"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source=images&amp;cd=&amp;cad=rja&amp;uact=8&amp;ved=0CAcQjRxqFQoTCOz2-K6gw8gCFcYZPgodv0AEFw&amp;url=http://quotesgram.com/will-ferrell-jeopardy-quotes/&amp;psig=AFQjCNEKQYpnfjUDKEeQvqRdCKdjrXRGmg&amp;ust=1444956425894908"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source=images&amp;cd=&amp;cad=rja&amp;uact=8&amp;ved=&amp;url=http://www.weddingbycolor.com/jazzlover/page/3&amp;psig=AFQjCNGvluUUXyldEkX7Lv2p_7peYXzTOw&amp;ust=144495664114010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MCx_b7swsgCFUYaPgodjF8EAQ&amp;url=http://archive.archaeology.org/1201/features/blair_mountain_coal_activism_west_virginia.html&amp;psig=AFQjCNE9vo9qluhUm0y3CO7h2MxvFypARw&amp;ust=144494248084850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0CAcQjRxqFQoTCJaO_42Aw8gCFYFHPgodiusHNg&amp;url=http://www.bolingriceatlanta.com/atlanta-slip-fall-evidence/&amp;psig=AFQjCNHlL5vaaYQozK-Ym75CzLbyT-qCmw&amp;ust=1444947516486876"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ved=0CAcQjRxqFQoTCKnFs6-Bw8gCFcMXPgodjBkCug&amp;url=http://www.wisegeek.org/what-is-ping-pong.htm&amp;psig=AFQjCNGug6yJIdsWkrj5Q9ArVdBG0ypcig&amp;ust=144494810531971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0CAcQjRxqFQoTCJK0-7f3wsgCFcRoPgodOWoB1A&amp;url=http://www.anso.se/en/index.asp&amp;psig=AFQjCNHvkh1h1rriklC_F0AfuWfr0zXvcQ&amp;ust=144494545245579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0CAcQjRxqFQoTCN3_n6-bw8gCFQh0PgodT38EMg&amp;url=http://www.antiques.com/classified/Antiquities/Ancient-Weapons/Rare-Ancient-Chinese-Bronze-Arrow-Point&amp;psig=AFQjCNF_Fj74u8ODSOynB6aCGdVdg8uTWw&amp;ust=1444955084587357"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3818351"/>
            <a:ext cx="5410200" cy="2092881"/>
          </a:xfrm>
          <a:prstGeom prst="rect">
            <a:avLst/>
          </a:prstGeom>
        </p:spPr>
        <p:txBody>
          <a:bodyPr wrap="square">
            <a:spAutoFit/>
          </a:bodyPr>
          <a:lstStyle/>
          <a:p>
            <a:r>
              <a:rPr lang="en-US" altLang="en-US" b="1" i="1" dirty="0" smtClean="0">
                <a:latin typeface="Arial" charset="0"/>
                <a:cs typeface="Arial" charset="0"/>
              </a:rPr>
              <a:t/>
            </a:r>
            <a:br>
              <a:rPr lang="en-US" altLang="en-US" b="1" i="1" dirty="0" smtClean="0">
                <a:latin typeface="Arial" charset="0"/>
                <a:cs typeface="Arial" charset="0"/>
              </a:rPr>
            </a:br>
            <a:r>
              <a:rPr lang="en-US" altLang="en-US" sz="3200" b="1" i="1" dirty="0" smtClean="0">
                <a:latin typeface="Calibri" panose="020F0502020204030204" pitchFamily="34" charset="0"/>
                <a:cs typeface="Arial" charset="0"/>
              </a:rPr>
              <a:t>Workers’ Compensation                            				</a:t>
            </a:r>
            <a:r>
              <a:rPr lang="en-US" altLang="en-US" sz="4000" b="1" i="1" dirty="0" smtClean="0">
                <a:solidFill>
                  <a:schemeClr val="accent6">
                    <a:lumMod val="75000"/>
                  </a:schemeClr>
                </a:solidFill>
                <a:latin typeface="Calibri" panose="020F0502020204030204" pitchFamily="34" charset="0"/>
                <a:cs typeface="Arial" charset="0"/>
              </a:rPr>
              <a:t>101</a:t>
            </a:r>
            <a:br>
              <a:rPr lang="en-US" altLang="en-US" sz="4000" b="1" i="1" dirty="0" smtClean="0">
                <a:solidFill>
                  <a:schemeClr val="accent6">
                    <a:lumMod val="75000"/>
                  </a:schemeClr>
                </a:solidFill>
                <a:latin typeface="Calibri" panose="020F0502020204030204" pitchFamily="34" charset="0"/>
                <a:cs typeface="Arial" charset="0"/>
              </a:rPr>
            </a:br>
            <a:endParaRPr lang="en-US" sz="4000" dirty="0">
              <a:solidFill>
                <a:schemeClr val="accent6">
                  <a:lumMod val="75000"/>
                </a:schemeClr>
              </a:solidFill>
              <a:latin typeface="Calibri" panose="020F0502020204030204" pitchFamily="34" charset="0"/>
            </a:endParaRPr>
          </a:p>
        </p:txBody>
      </p:sp>
      <p:pic>
        <p:nvPicPr>
          <p:cNvPr id="17412" name="Picture 4" descr="Image result for york risk servic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02424"/>
            <a:ext cx="16764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gridley c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Image result for city of newark ca"/>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http://www.scorejpa.org/Style%20Library/Score%20JPA/images/logo.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514600"/>
            <a:ext cx="4000500" cy="8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70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192" r="22479"/>
          <a:stretch/>
        </p:blipFill>
        <p:spPr>
          <a:xfrm>
            <a:off x="4265691" y="1133947"/>
            <a:ext cx="4139852" cy="4495800"/>
          </a:xfrm>
          <a:prstGeom prst="rect">
            <a:avLst/>
          </a:prstGeom>
        </p:spPr>
      </p:pic>
      <p:sp>
        <p:nvSpPr>
          <p:cNvPr id="3" name="TextBox 2"/>
          <p:cNvSpPr txBox="1"/>
          <p:nvPr/>
        </p:nvSpPr>
        <p:spPr>
          <a:xfrm>
            <a:off x="838200" y="1885167"/>
            <a:ext cx="3163815" cy="1077218"/>
          </a:xfrm>
          <a:prstGeom prst="rect">
            <a:avLst/>
          </a:prstGeom>
          <a:noFill/>
        </p:spPr>
        <p:txBody>
          <a:bodyPr wrap="none" rtlCol="0">
            <a:spAutoFit/>
          </a:bodyPr>
          <a:lstStyle/>
          <a:p>
            <a:r>
              <a:rPr lang="en-US" sz="3600" b="1" dirty="0" smtClean="0">
                <a:solidFill>
                  <a:schemeClr val="accent6">
                    <a:lumMod val="75000"/>
                  </a:schemeClr>
                </a:solidFill>
              </a:rPr>
              <a:t>Form</a:t>
            </a:r>
            <a:r>
              <a:rPr lang="en-US" sz="2800" dirty="0" smtClean="0"/>
              <a:t> 5020</a:t>
            </a:r>
          </a:p>
          <a:p>
            <a:r>
              <a:rPr lang="en-US" sz="2800" dirty="0"/>
              <a:t> </a:t>
            </a:r>
            <a:r>
              <a:rPr lang="en-US" sz="2800" dirty="0" smtClean="0"/>
              <a:t>     completed by HR</a:t>
            </a:r>
            <a:endParaRPr lang="en-US" sz="2800" dirty="0"/>
          </a:p>
        </p:txBody>
      </p:sp>
    </p:spTree>
    <p:extLst>
      <p:ext uri="{BB962C8B-B14F-4D97-AF65-F5344CB8AC3E}">
        <p14:creationId xmlns:p14="http://schemas.microsoft.com/office/powerpoint/2010/main" val="782040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0"/>
            <a:ext cx="5486400" cy="4524315"/>
          </a:xfrm>
          <a:prstGeom prst="rect">
            <a:avLst/>
          </a:prstGeom>
        </p:spPr>
        <p:txBody>
          <a:bodyPr wrap="square">
            <a:spAutoFit/>
          </a:bodyPr>
          <a:lstStyle/>
          <a:p>
            <a:pPr marL="285750" indent="-285750">
              <a:buFont typeface="Arial" panose="020B0604020202020204" pitchFamily="34" charset="0"/>
              <a:buChar char="•"/>
              <a:defRPr/>
            </a:pPr>
            <a:r>
              <a:rPr lang="en-US" dirty="0"/>
              <a:t>Gather facts and information at the onset of an </a:t>
            </a:r>
            <a:r>
              <a:rPr lang="en-US" dirty="0" smtClean="0"/>
              <a:t>injury --- witness statements</a:t>
            </a:r>
            <a:endParaRPr lang="en-US" dirty="0"/>
          </a:p>
          <a:p>
            <a:pPr marL="285750" indent="-285750">
              <a:buFont typeface="Arial" panose="020B0604020202020204" pitchFamily="34" charset="0"/>
              <a:buChar char="•"/>
              <a:defRPr/>
            </a:pPr>
            <a:r>
              <a:rPr lang="en-US" dirty="0"/>
              <a:t>Do not delay investigating</a:t>
            </a:r>
          </a:p>
          <a:p>
            <a:pPr marL="285750" indent="-285750">
              <a:buFont typeface="Arial" panose="020B0604020202020204" pitchFamily="34" charset="0"/>
              <a:buChar char="•"/>
              <a:defRPr/>
            </a:pPr>
            <a:r>
              <a:rPr lang="en-US" dirty="0"/>
              <a:t>Communicate all information to </a:t>
            </a:r>
            <a:r>
              <a:rPr lang="en-US" dirty="0" smtClean="0"/>
              <a:t>HR/York </a:t>
            </a:r>
            <a:r>
              <a:rPr lang="en-US" dirty="0"/>
              <a:t>to assist with the </a:t>
            </a:r>
            <a:r>
              <a:rPr lang="en-US" dirty="0" smtClean="0"/>
              <a:t>investigation</a:t>
            </a:r>
          </a:p>
          <a:p>
            <a:pPr marL="285750" indent="-285750">
              <a:buFont typeface="Arial" panose="020B0604020202020204" pitchFamily="34" charset="0"/>
              <a:buChar char="•"/>
              <a:defRPr/>
            </a:pPr>
            <a:r>
              <a:rPr lang="en-US" dirty="0" smtClean="0"/>
              <a:t>Factual </a:t>
            </a:r>
            <a:r>
              <a:rPr lang="en-US" dirty="0"/>
              <a:t>information is necessary – </a:t>
            </a:r>
            <a:r>
              <a:rPr lang="en-US" dirty="0" smtClean="0"/>
              <a:t>not a time for opinions and feelings </a:t>
            </a:r>
            <a:endParaRPr lang="en-US" dirty="0"/>
          </a:p>
          <a:p>
            <a:pPr marL="285750" indent="-285750">
              <a:buFont typeface="Arial" panose="020B0604020202020204" pitchFamily="34" charset="0"/>
              <a:buChar char="•"/>
              <a:defRPr/>
            </a:pPr>
            <a:r>
              <a:rPr lang="en-US" dirty="0"/>
              <a:t>More information is better than not enough</a:t>
            </a:r>
          </a:p>
          <a:p>
            <a:pPr>
              <a:defRPr/>
            </a:pPr>
            <a:endParaRPr lang="en-US" dirty="0" smtClean="0"/>
          </a:p>
          <a:p>
            <a:pPr>
              <a:defRPr/>
            </a:pPr>
            <a:r>
              <a:rPr lang="en-US" dirty="0" smtClean="0"/>
              <a:t>Benefits</a:t>
            </a:r>
            <a:r>
              <a:rPr lang="en-US" dirty="0"/>
              <a:t>:</a:t>
            </a:r>
          </a:p>
          <a:p>
            <a:pPr marL="285750" indent="-285750">
              <a:buFont typeface="Arial" panose="020B0604020202020204" pitchFamily="34" charset="0"/>
              <a:buChar char="•"/>
              <a:defRPr/>
            </a:pPr>
            <a:r>
              <a:rPr lang="en-US" dirty="0"/>
              <a:t>Helps to determine the cause of </a:t>
            </a:r>
            <a:r>
              <a:rPr lang="en-US" dirty="0" smtClean="0"/>
              <a:t>accidents –trending and mitigation</a:t>
            </a:r>
            <a:endParaRPr lang="en-US" dirty="0"/>
          </a:p>
          <a:p>
            <a:pPr marL="285750" indent="-285750">
              <a:buFont typeface="Arial" panose="020B0604020202020204" pitchFamily="34" charset="0"/>
              <a:buChar char="•"/>
              <a:defRPr/>
            </a:pPr>
            <a:r>
              <a:rPr lang="en-US" dirty="0"/>
              <a:t>Identifies </a:t>
            </a:r>
            <a:r>
              <a:rPr lang="en-US" dirty="0" smtClean="0"/>
              <a:t>unsafe/overlooked </a:t>
            </a:r>
            <a:r>
              <a:rPr lang="en-US" dirty="0"/>
              <a:t>work practices and </a:t>
            </a:r>
            <a:r>
              <a:rPr lang="en-US" dirty="0" smtClean="0"/>
              <a:t>conditions</a:t>
            </a:r>
            <a:endParaRPr lang="en-US" dirty="0"/>
          </a:p>
          <a:p>
            <a:pPr marL="285750" indent="-285750">
              <a:buFont typeface="Arial" panose="020B0604020202020204" pitchFamily="34" charset="0"/>
              <a:buChar char="•"/>
              <a:defRPr/>
            </a:pPr>
            <a:r>
              <a:rPr lang="en-US" dirty="0"/>
              <a:t>Increases opportunity to subrogate or recover costs from negligent third parties</a:t>
            </a:r>
          </a:p>
        </p:txBody>
      </p:sp>
      <p:pic>
        <p:nvPicPr>
          <p:cNvPr id="13314" name="Picture 2" descr="http://www.bestinshowdaily.com/wp-content/uploads/2012/04/Bloodhound-01.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40" t="15474" r="8219" b="7198"/>
          <a:stretch/>
        </p:blipFill>
        <p:spPr bwMode="auto">
          <a:xfrm>
            <a:off x="5867400" y="4724400"/>
            <a:ext cx="3087665" cy="19665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560457"/>
            <a:ext cx="5353004" cy="707886"/>
          </a:xfrm>
          <a:prstGeom prst="rect">
            <a:avLst/>
          </a:prstGeom>
          <a:noFill/>
        </p:spPr>
        <p:txBody>
          <a:bodyPr wrap="none" rtlCol="0">
            <a:spAutoFit/>
          </a:bodyPr>
          <a:lstStyle/>
          <a:p>
            <a:r>
              <a:rPr lang="en-US" sz="4000" b="1" dirty="0" smtClean="0">
                <a:solidFill>
                  <a:schemeClr val="accent6">
                    <a:lumMod val="75000"/>
                  </a:schemeClr>
                </a:solidFill>
              </a:rPr>
              <a:t>Incident</a:t>
            </a:r>
            <a:r>
              <a:rPr lang="en-US" sz="3600" dirty="0" smtClean="0"/>
              <a:t> and investigations</a:t>
            </a:r>
            <a:endParaRPr lang="en-US" sz="3600" dirty="0"/>
          </a:p>
        </p:txBody>
      </p:sp>
    </p:spTree>
    <p:extLst>
      <p:ext uri="{BB962C8B-B14F-4D97-AF65-F5344CB8AC3E}">
        <p14:creationId xmlns:p14="http://schemas.microsoft.com/office/powerpoint/2010/main" val="312425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3041" y="2819400"/>
            <a:ext cx="4572000" cy="2862322"/>
          </a:xfrm>
          <a:prstGeom prst="rect">
            <a:avLst/>
          </a:prstGeom>
        </p:spPr>
        <p:txBody>
          <a:bodyPr>
            <a:spAutoFit/>
          </a:bodyPr>
          <a:lstStyle/>
          <a:p>
            <a:pPr marL="285750" indent="-285750">
              <a:buFont typeface="Arial" panose="020B0604020202020204" pitchFamily="34" charset="0"/>
              <a:buChar char="•"/>
              <a:defRPr/>
            </a:pPr>
            <a:r>
              <a:rPr lang="en-US" dirty="0"/>
              <a:t>The </a:t>
            </a:r>
            <a:r>
              <a:rPr lang="en-US" dirty="0" smtClean="0"/>
              <a:t>supervisors report </a:t>
            </a:r>
            <a:r>
              <a:rPr lang="en-US" dirty="0"/>
              <a:t>is very important for listing witnesses and supervisor </a:t>
            </a:r>
            <a:r>
              <a:rPr lang="en-US" dirty="0" smtClean="0"/>
              <a:t>names. Details matter.</a:t>
            </a:r>
          </a:p>
          <a:p>
            <a:pPr>
              <a:defRPr/>
            </a:pPr>
            <a:endParaRPr lang="en-US" dirty="0"/>
          </a:p>
          <a:p>
            <a:pPr marL="285750" indent="-285750">
              <a:buFont typeface="Arial" panose="020B0604020202020204" pitchFamily="34" charset="0"/>
              <a:buChar char="•"/>
              <a:defRPr/>
            </a:pPr>
            <a:r>
              <a:rPr lang="en-US" dirty="0"/>
              <a:t>If a case involves faulty </a:t>
            </a:r>
            <a:r>
              <a:rPr lang="en-US" dirty="0" smtClean="0"/>
              <a:t>equipment/external contribution, it </a:t>
            </a:r>
            <a:r>
              <a:rPr lang="en-US" dirty="0"/>
              <a:t>is important to preserve the </a:t>
            </a:r>
            <a:r>
              <a:rPr lang="en-US" dirty="0" smtClean="0"/>
              <a:t>evidence.</a:t>
            </a:r>
          </a:p>
          <a:p>
            <a:pPr>
              <a:defRPr/>
            </a:pPr>
            <a:endParaRPr lang="en-US" dirty="0"/>
          </a:p>
          <a:p>
            <a:pPr marL="285750" indent="-285750">
              <a:buFont typeface="Arial" panose="020B0604020202020204" pitchFamily="34" charset="0"/>
              <a:buChar char="•"/>
              <a:defRPr/>
            </a:pPr>
            <a:r>
              <a:rPr lang="en-US" dirty="0"/>
              <a:t>If a contractor is involved, send a copy of the contract to </a:t>
            </a:r>
            <a:r>
              <a:rPr lang="en-US" dirty="0" smtClean="0"/>
              <a:t>York.</a:t>
            </a:r>
            <a:endParaRPr lang="en-US" dirty="0"/>
          </a:p>
        </p:txBody>
      </p:sp>
      <p:sp>
        <p:nvSpPr>
          <p:cNvPr id="3" name="TextBox 2"/>
          <p:cNvSpPr txBox="1"/>
          <p:nvPr/>
        </p:nvSpPr>
        <p:spPr>
          <a:xfrm>
            <a:off x="3124200" y="1121266"/>
            <a:ext cx="4929683" cy="1077218"/>
          </a:xfrm>
          <a:prstGeom prst="rect">
            <a:avLst/>
          </a:prstGeom>
          <a:noFill/>
        </p:spPr>
        <p:txBody>
          <a:bodyPr wrap="none" rtlCol="0">
            <a:spAutoFit/>
          </a:bodyPr>
          <a:lstStyle/>
          <a:p>
            <a:r>
              <a:rPr lang="en-US" sz="3600" b="1" dirty="0" smtClean="0">
                <a:solidFill>
                  <a:schemeClr val="accent6">
                    <a:lumMod val="75000"/>
                  </a:schemeClr>
                </a:solidFill>
              </a:rPr>
              <a:t>Investigation</a:t>
            </a:r>
            <a:r>
              <a:rPr lang="en-US" sz="2800" dirty="0" smtClean="0"/>
              <a:t> of incidents  </a:t>
            </a:r>
          </a:p>
          <a:p>
            <a:r>
              <a:rPr lang="en-US" sz="2800" dirty="0"/>
              <a:t> </a:t>
            </a:r>
            <a:r>
              <a:rPr lang="en-US" sz="2800" dirty="0" smtClean="0"/>
              <a:t>                                    …continued</a:t>
            </a:r>
            <a:endParaRPr lang="en-US" sz="2800" dirty="0"/>
          </a:p>
        </p:txBody>
      </p:sp>
      <p:sp>
        <p:nvSpPr>
          <p:cNvPr id="4" name="AutoShape 2" descr="data:image/jpeg;base64,/9j/4AAQSkZJRgABAQAAAQABAAD/2wCEAAkGBxMTEhUTExMWFhUXGBgaGRcYGB8cIRwdGhgbHB8iIBodHCkhHhwlIBgbITEjJSotMC4xGyAzOjMuNyotLisBCgoKBQUFDgUFDisZExkrKysrKysrKysrKysrKysrKysrKysrKysrKysrKysrKysrKysrKysrKysrKysrKysrK//AABEIAQsAvQMBIgACEQEDEQH/xAAbAAEAAgMBAQAAAAAAAAAAAAAABAUCAwYHAf/EAEEQAAICAQMDAgQDBQYEBQUBAAECAwQRABIhBRMxIkEGFFFhIzJxJEJSYoEHFTNykaE0Q4KSU3OiscElY5Oy8Eb/xAAUAQEAAAAAAAAAAAAAAAAAAAAA/8QAFBEBAAAAAAAAAAAAAAAAAAAAAP/aAAwDAQACEQMRAD8A9x0000DTTTQNNNNA0000DTTTQNNNNA0000DTTTQNNNNA0000DTTTQNNNNA0000DTTTQNNNNA0000DTTULq/V4KsfdsSpEmcbnOBk+w+p4PA+mgm6waVQQCQCfAJ5PvwPfXnXWfjBpXKtY+Rqk/hyKhexZHjMURQmNCeAxQ7uMeeK2z1sQIZEHyKyYHzVsNNblAPJSE5YIMnBY7RnhRnQepvcjDrGZEEjAlULDcQPOFzk41uJ14fd6pXi2vTDQqzEm9Igkt2W/eEKyYbHOC52qPAx4b4/Ryyjt9PjRT6msdWlBZs+/b3Db+oU5z7e4e4g6+68O6ddWjJ3e/0SMjjMETzN/QRYI/XOu46b/aPUfAe1WVhgnudyHIP07i4/3Og7nTVf0vrlazn5exFNt89uRWx+uDxqw0DTTTQNNNNA0000DTTTQNNNNA0000DTTVV8R9TlgiBggeeZ22pGvAyQTl28IgxyT9h76Df1rqCQQtI0kUfGFaZ9ibiPSCf19hzryrq3xZNOY69PbdtRlibXZUKm4HPbVvSgA47j8YGMnORl1SeLuBeoSN1HqAP4dKIEQxM3twADjIBLEnGOOM603vmTGYepqnTaAQt26wjXuvkEIFDOWJySQBjjn66CD1qn2Gz81DCGCma53hLYmbA3iNUJdEz6dq7RgDc2ONY9MWLcbENPcqECO51K1tTd5GY8BWOTkAE44PB1J6XXd1jej06Kkiksbtsh+MHBUyL5xzlQR7ZA51El6lFJYDMJerTDgzNE3ai+yVUx3PvuKg4GProLePqdmxudupWjEDh54YoYIFPuFmklRnUHI4GT599VtevQMrLWrWesTn88sjMqKfu23Pt+Zv6HVyvTpJ8SHp167Ip9IutFXhTP8EAfx/KQf141E6v1J0LQ3uoxU4xwalCMlhxnaXC+hv1JH6Z0GqKaWuXH/wBJ6eQclCRNMp9s4L+P6efHOvs3xnJkb+s12+3yLsP9e2OP01KpU41UfIdBklz5luhRn7qHYjn7bf051Ojn6hCV3dM6bCD7Fo0PHtkOef0B0FHD8bbZBIL3T9y+GNGYHxjyqZHH0OvQ/hf45q2vQbNfu5wFVmXd/lWVEY/oM/rrl7d+1O/rjSA8DMHVFXj+WIqyE/qBn661r0a6r5R7Ekf7xkjq21P6gSRv/wBozoPV9NVPQOq95SGz3F/N+DLF/XZKoI/TLfqdW2gaaaaBpppoGmmmgaaaaBpppoMXcAEkgADJJ9gNef8AWevyXIHZJhQpcj5qTPcmA/8ABQMCEOPzcswIwNSvjj4rkVvkqMXzFojLgKGWJePzg8Zb2BIAzk+wPnk1NUmZ7J/vHqTAqKyDuJEc4/FK+dvP4a4UHjx6gHS/DVqVq7RdNrLXrHCv1GZgrt7PJsx6m845wDjxjAqBWrxysKEL9SsRDL2rEgMMXvnJKoxGM5J4xkE4ONU8sZ2r1e40xXbs6fV5AI4Ct2wI1YZwFBz/ADHWvq19dyxXEeCH0mPpdUbS24+kzMMDcxAOOX8HCnyH2/Za6/dkU9QeEZdt3ZpwDGThsqXIxksWAYezDA0SeWyu1GcxL/y6/wCxU0H726RiHlxjn0g/Q6h9WsmRRBOy14w2Y+nU03OWzx3CPSJPBO8luCe2DrAdN7ChpatKqPIa2zTSn9IVJyw+hiUaCwrTSWB2t1q5Cg9MVPdHWBGfS9qU72Hvk5+x1BN1IJC0b0aGSMmLdblTHnDYdB452lf6nW6WV5kBliuX4gMq87mpW+oKjwQPqXXx4GvkNlV2iGapDYz6IqNQ2pG48GaR9vHJwrY4zn2Aa0arLLmU9VvnzlV2hs/RSzOF/QjVmvTa7c1fh6yz/Wy8oT/tdirfpkfrrXZ7gbdZudahz4ZoiEJ/l7UzAfoNQI+uDcX/AL5vxFDgNNE7q32wk7c+/qUe39Ay+bRZWhmrdFgkU4ZJIJiVP0JjLJ/6tWkMEakbY+iys2AFp23qyHPgAhuTz9c601/iIyBg3WK8q+62qXtj7KwP6btfKdyEq3cj6HZOfSqH5diPoGeJVJ8cHH66Duvhu0YZVSWC/WDnaFmm+ZiLHwO5ukZPHGSoP9ddxrw+jIleVBE8vSpypZI5pO9WlU+AHJwB9zkDjBzr0/4X+IJJwI7MPYsBd23cGSReAXidSQy8jIzldy58gkOh0000DTTTQNNNNA0000DVH8W/EVanDmxKY9+QoT87YHO3Hj6buAMjkcavNecfGlunVtPOQbfUJAiwV2G8RYAxhAPTk5b+IknbgZOggUa1y8uyhD/dtJuWlYYmmJ8nIO5s/Xdz/Gc41Q35KUTNUaZo6yMF7FbEk1p843TTL+GMnOI92QPZTgDf1uSdcT9Yuyxlx6KVZsMV/mAbYinnJbJPjORjUMM3bE8SRdKpn0pNtLWJBjkI/wDisT59JUfzHB0HS0OnGtSms16UVGRiFikncs8URHqkkL7irHkCNRnO0YOuM6YHLmSsxRfUsnUrROTxtJj3flY4ICqWl5HqXnGfyUfaknf8GscGFLBYyW5QGCySdsFii7ifSNvsDyzGL09u66uQlkoNiy25BFWQAY2rGSu5Rx6QR949Bu6Xd2MfkoLPZHpM0Y2yysCM7pyjCCM8ehBngZOSTrd8uytJPDHQqqoUu7WFtupYnnlpW7hOfyoCeeffX23KsndLObix43SM7Q0oTj0hI0O6TB9IVQpbnCtnJwE3eRSN1pYB6D2o61SLxktkDuYOOHCbvHI4IYND80xlENvqLfvTyEwxDHGOM4Ue57iePA51KWVkTtvP0xUf80FdGmZuMEOIPUwwf3pCPudRpJlmDM/e6g0eNzvJ2KsfgenleM4AH4YPsv11jrEjnsx2alNGwGhrpMu8j+KSGJ2fjjPcI0F3U76RhIZ7daPOVSr0qVVY/Xdv3MTx761/3pYiDCXqfUIBx6rNF9rH28yOy/1A9tVtjp0W7LydODDG1pbF1G4+hkwP9P8AbUqpRsZEkcMroOSaF/ufodpaVsH7+dBa1+oTT1RLdhh6lWDbfmK3+PCcA8qEVlIyCRgeckkEa0WrCWVIrSV+pg53QTQrDZUDyY5ECFiPJIBP2OsenfE81aTbNdtVjySlmkrrg+Cdrq5/zBRnUg2orUqm3eozAMMSIzVJovbdHIQAxHB2MT488cho6MIX3QVZ85Hq6Z1BTgv5xHJwFf6YGfc/af0W9LXlb5GKSNky8/Spzzjwz1nPkeeB5+hBUafE/TZ02R3on6jTxmO3EuJog31K5DgAA+obW4Oc8DGWYRwR2PmXv0VbCzr6bNNsY3BiMkezK4APAIwcEPXKthZEWRTlXUMp+zDI/wBjrbqJ0nqMViJJoXEkbjIYe/scjyCDkEHkHjUvQNNNNA0000DTTTQUPxglxohHSaONnOHmc47aY5KjByx9vpz44I88ozLAZKvSiJJvNrqkpG1M+SHOR9fc/wDUdzDL+0GRpJmfqMpiqKxENKNgZJ9hxvYDhVYjO5jwOAAxyaTqLPZroG7XTOmjlEJLGZhzuCDDztwDk4HvknnQZ9NjzM60Ifnp9wMnULIyit7lVbKrjghmYsecAjGoalO8WT/6laA3STzEmtEMnnnG5Rz6nKoMDA1oCQxxJ869hqyktVqcRtIrElpXAOEQnOCSWbkKcDJsbNR44Ua9+y03YGLp8HEkx427s8n93LyEtwAApK6DRI0csrso+ftk/iWJQVqwKAcnbxlFAIy4CcZCnwYsliFiszSfMFDteeyhWvGByFjrphnODnbwOQSgySM+pSO7is8LR8gw9Or8epuQZnByXCgE5y//AJYydb65wzSdyLMQ7fzL/wDD1eM7K8ZyZpQOQRnk7sNneQ+9QmA7cshLpklZrw9O3xmvQR+F8kFgVPA9Osr1V8rPZcxR4zHNeCEge/YoJkA+OCCoH0ODrCvNgrNJM0TTn0WZY2mtTAHA7MQ3LCp/KGJz4wxA4ysWnSQ9lI4JQAOf2265A53HDCMn3UlNp40GVrpryBJHjmnVQMTXmFSBATxtiDBip/lcZ4wp1q7jquyLqVGHPJjrCWPdj2aWOLuH+rH/AOdY26IQlplrpO3LfMy/N2XLEbcQKNik/RgSB78Eak0ZbW1iv95gtx+y0UiXA8cxkf7AaDKr8QtuyvWY66gABGee0GP1Jmi4B8e/j76mw1oLrLiLp8s4ORJWtPVkc4/8NoCCT9j/AKa0i9ejwFfq6n+OSmsn/pZiT/3HUNurxSyct06SUthhYpGAsRwcyqzKjDHksuD/AKaCxr9Z+V3q0vUaR/KyWUFuDzjAyFbJ9iDg/fW2eoLEfcWKh1GMYLLXRqtlR/lVs4H8JyT9NaYZTX3hZLVMsAMu63KZH0Z9jEZ588j3OtFurHIgklr1ZEVsta6WwEkX0aSEr45yeBjHkcZCd8PzKXMXTr01KdeRRuDKcDkAsTjPnj1eeB5FtCe7cOxH6f1IqQ8ci7q9sL+bx+cYP5hhgCeGxxU9Ov25YjFiv1mopG5T/jKp/KSsmHB4OCQ5yOG44+1q8DxhYnmu1kYl6j+m3UIz64sESHafSUGfHGTnQd38AwRokypG1c9zMlVuRDJtG7Y3vEwAZSOPpjwOq1yvwJZLoxMi2BgCO2FAaSNc4SUYDLNGWYEMBndnyWA6rQNNNNA0000DVR8S9UlgjHYgeeaRtkaL4B2k7nYkBYxjk/Uge+rfXDf2jX7EePx/laYXMsyYMsjMSBFEPIbABLcY3ZzgEaDgr8axW9rxDqXU5DlwT+DE2OFCDG8qAM7iFUAeMHUaV1axu3DqPUHIIK+qvCP1ziQJnPtGvk+DmHViMykovyVJTiadmLPIG52l8ZlcjkRIAuTkjwdSDbTsCPY1ai3qRBzYunJChmx+Qn3xsXIC7jjAZ1+oPvksiZJJ42Hd6hL6o4geFWvHt9bHLYOz2OFAO/W7pIkDvLud7rqzCeyRirWxnvOMtslbcSqewIxwfVGkrkgJtEckY7hiIYQ0U8h5c5MllhjhsnnBBICiZTh7naGDJHK5aKCTmS7Kit+NYYn0Vxy2CSNqnAJO4hDpw7YgVilQT52qZNti3kbiXfxDWxlmI4b3ZvzDe9dDHiIxuwQBHjBkSMlsslOALmeThd9hnxnPqBHEMyFnITbKshZ5pnAj+YAIZyZCMx0kKgeRu5HkgJJpJvALSytDKe2zIB3bZRhmOBW29qqnOSSqjncPCoGXToi0jrE8plKZYRyxmTb4L2brAiIYIGyPcVBA8+dgoxVYFaWwBGxOFikaKuwHpOSoNmyMe6rtPjeBzq4kdIl/ZxBDVXCm2SZQjHIKVY+e9OPBmwxYlhwFCivW5FUmkTtOZjlQ7vHZuu2MgKq7krjn94FvsT+UPhsOkQFesY0A3GaJT0+FlPIPelImf28SLkE8eDrWvUndfzdIfauSXlnnYDk+p97nj7nWu11NEdXdhUlAP5837Wfoxn9FfI/d9Lecga1R9ZtM5eJLZXIxLK1kZ/VKm2PHn04P6n3DcsbWOY6fSJuRkwS9uQfcO0ysp44OD+mpdygYU3WGuVgy8NYWO/W5I4LqpK54wWGR558axtBrJ7lmtBJuxu2dOuRnj3E6R7/9c++tnSemQbj8s/aK5ylbqBWQ/Y17UC+f5iAc+dBEg6W6Ks0SLFjKy2qP7XDIpB9MlXduA554I8+kcbfleKOHbYRcjJAvdOZh2/BxNUYbU99ynaMcYJ1JcwV5tkNha02Qd08RpzIPo0iQNBLGeeGTHvuJ1adZoWR3JpE9JG4dT6e21tq+DPCjr3gB525wM40FJWtx4e06K2Dxf6cSjRlveauSvB8klQD45POpfWag2R2bMvczjs9WqjbsbOFFiMewPp3D1Y9PnUeY9tfnJXDNIdo6jUJeM5AGy1XbjBwNwCjORwWHO2i/bkUIsEUsgGwQn9hvJnBRgVKxzY9GfZgAQMgEOp+BWZbrrYHZtuhd+0cwXF4xKvGBICeduM7iSPZfRdcH8EydqZoYUdICxL1ZBh6chVmyOSGrybWwVOAxGMgnb3mgaaaaBpppoGvJvjKEy337afOSxAEmwQKtRSASGAIBcgbjuPgg4OMD1nXjvxt10249zP8AK9NLEhtuZbTA53JH/BkZDMQvhiTwAFUbjTMZGZb0kX5rE+Up1hwMKgx3CTjnaM4XCt51qrhXE1nuucEiTqcykY9glWAEESHOASQVXP5MgDHqlT8OAPHKlckfK9PV/wAWbJyZZSAdpfkZCk8hV2gbtZ2Y5vmIhYgjexgirQBVY4VALhpADjAALbGOWAJYgADQYR1mEUG+q2x97VajNuaxIcFrFg+kGNRjzgY44TcxhQBV4h3zSTHYzxgh7D5zIkTD/DrgbQzgbnzgbVztmRzGR5t8kk+5Qlu0pLF8tn5asMAYkIVBwc+ogBBzjRq9+QLIAI9wiaGNsYAJdKsb/XI7kz5GB6mO7OQ3UIED7HjeXeWRhE//ABEsfPYiA/LTiJG99wBKrzgAakzWFlREcd/uuyERYjSUQAEojf8AI6fET+Zcs7KzenGTrN1XR44pN0UaFrLwDYuw5WKpWyu7Y7nG7GZCSxJ8agWLRVJVz6VCpY7ZwGyTspQEAssYwxdlyWw7HOBvCVB1KFYmlklIRfw4pY1CuSB6lpwyDbXiUEbpm9Zz7McCMbRhDLPI9SueflYGX5iTgENK+3IznLGQjnIVMcDa9ZonLOIVsKAZXfBioIWPbRIsbXmxkhfUQf3SxZ9R3R4cOsHZZ2zHJPGZrM7k/mSJ/SuSc52jGR62byE6CzEkY7XTKcMRBPd6g5ZnzyNucP7eIww/TUWLqEUozs6S2DyF6fZO0e3qSEH/AF1Gru0MhNn5WN2YsZLCC3MSefyqW9XjG4J+p51JSzM7Y7vV5OPyQw9of0VJGAX7BRoNsNuu2YxB08PkH8KWxRZs+wMqKpP6nHjjUi5Zjx8s1qWHI/4fqsYkjJ9ilhQSij2bj6g6hXYHC7pZupwL7i5XeSM/1J2/YgodWnSZzUhimWwsSux2uitNUf6pJCVD1peedgA4PtkAKXqtY1ysbSdlwgMKl/ma0yngmNpARGPPDAj6lfJsPhaWzBPmsTHL5nolgu8EcSQb8o4I9QGcgjA3IRqVZr7HGErokxDLWkPdpz7hy1efaBDJ9iF5xyRgagywQtEFdZJq8IkEtd2As0ccMUbI7sSnnDAr6RkA5OgsYbsImawkbRwuGDWK8UiiJ1B3LcphmQ43HPjIOR7lbLp+/OyJYClgODXRs1LYx6uy3JrWAAcxtwcHzyw5StZeuRYSzK8HEYuQKAVx+5YhcevG4Ha55BG1iONWayKQMJBDlgSwVkqWwThWWQAipaXBAPDBuD4CgOh/s+hPzCZaaRIw8SvJ6ZoHHLV5wDh4yMujflBXAwcDXqOvKOnJaiuy7XR70MYOCdi9QrkeksRwJ0IADgY9jkAnXqsbZAOMZHj6aDLTTTQNNNNBhO5CsVXcQCQoIGSBwMngZ8c68Oldu8ZT2+o9VkYDtqvcirKp+vCllPA5CoSSfct6l8f2Y0oy9yyaykY3rguRnJRASPWwBX7Zz99eXRvYhqNUrwCFrYCxQYzYaPy800hICqVDIAQoAYkYCkkIcbyvLJ8vKJbbKzW77MVSFcEMsbY9KADHcAyRwgA1FrV1eNzCzJAwdJJHCme2fzyBN3+HGFUFssFUHLlzwJKGurGrFI/93hlFidE9dmUAssaHBJBOFSNfbc5Jzu1n1AiTvDbsMSRxSRRHkGSTbBTRs8LkFpmAJZ1cew0Gjo7sEUmTsxgM4zuPytd2CGRMD1WZixRDgt5IADDbedYaNIHiWAw11CxLFGT3J5SQRWDAk7RnM7LkliUBO3nVLF2u1Gf8XuxiTCAobbH7cPFSiUkIPRuK5Oc4jx3sSF1j3ydnt1o5HcvGs5KQnyP2mZpO8zeVQe24YDZ22h7cECATo53dsDa96VCVUE5AiqozMecA7R5OdROmQkIkkGJRCxrUkXkvbZQ7zlSMbVyXBbwFjzjGtUUUrOViUqg3Uapz6dz5E827jPpWV2Yc5kUZwup/TJysck1SFI+40dLpztkEl3ZZZeeN7Lgs+ONqrztwQjV620xIdkxinkSJcki1bZgXlkJ5MEXpBbBztPOGOow7m2WRZR2nJ7t0gJJMPDEzNkpEzgqiICzhcbGw2J8FEPYmqK2Fhet0+JkAGyN2k75H87rDKC3nMh51o6/1Wb5lSpSJIjPDVhHIhjhLRPMV9iNjkE85Q+yeoNNaQVQ3y0MjIwGJ3xUGPYpIwEv6nuKCeQi8asU6i8qYY1Wwfyv1mVjn6/8AEke/11X9Ntjc7rEjdwbkexVe5akUYHcxvEapkHnIHGPXjOrejdKFd1+rHu4/a+miA+PYgBTn/NoMVaSFd7RXaQH/AD4Zmu18Z5MsbOw2444Y/pxrHoMjx2gsUUcRsctAMPVuInLGEn/DkxuKqSQCQCV/KY927YpHEleGsXORYqr+BMrfmSVFyHUjPqXEieQOTnQSivMhierWhMLSBJBIas7nbHPCxO6SNsLuA5IcH2XQbqkULuYZkYV7TMYo4/TFJIG9JjLNmtZGQjRsNpOVbaCuJdrtoqTiaTIwkVyUL3a0yblMFoRj1RsoIDMrYy3lSNQ7TRdqxPJKsjkIbAXDI4c9qO3X2gFZVfG9TggmReMjOiYWRI7SRpLYEamZMbku1uNsgK/mZMA719WNreUcELB6UsU2EjFa9t3wisf2a6qncQFz52lht4B+gyBrRDIe1LYpwYH5L/TCGK85/EVT6lUgDkDMZHuAdR5Z4/lV391+nuxNeYeqSlMD+QkHJQcHGRuG0r6tXvT47ks6BpI4+oCPdUuLzHchwNySEDD4BUg4DAc4GMkIKdPG2uEnK1pGB6dc8tXlbOYJMHO04K/QEZ8Ege2QBgqhiC2BkgYyccnH668hZI+46GLt15Z1h6hBu4gsMVEU0J42ozkevxgD0jHHr6DAAyT9z7/6caDLTTTQNNNNB5t8d2I0vxiGJrPUWjAgVuY4FJP4m0+nfkE5PjaM4AGeQp9PM88ldZu5YdX+fvFiUijzlkTwDnYFLHA4KjC7sdf/AGlzPJMasKCENEj2rrDaFhDthC4GTyCdmfVnHgsRyFm7EayIu+Lp7MUjrxgd666cM0jD8qFsKTzjwBnGAmSzQosM0CkrF+F0yB+DLIW/EtSDj0liCCcA7QeMjEDpdGV0WSvIGaObsVmJGJJnDyT2CD52ISVJzgKvuuC625ja40w790xJCzeI4Wn4EMKAZdhF3PUDgYIwSWJlLRLAx7QqrJH06ttUKTI7ILrnHG4qkil/ocD3yEWGyskLnLiukbpGy/mFWIkzPuPiWzIUizxk7xyFwdl7uxylmjYTtCpHg5vWxiNQ3jEcTMqeQmwnycmbcjjsEIgVUuWo6sC+AlWk+5yPqWkJOD53D31FbrHdmgfd6GtXr2/3KwB+2P02Qbf6ge2gj2KvclarAVLoI+nQc5AUKzWZsHwPQwJHtIftqXS6u8k1EcfLJYsyQKTwFqwKE59gApJx5Z2Oo9DbEvTo+3wtC7YkcgZYywzZyRzgCMAE+xH01s+Hl9dSuYBKw6dZkgUk+qSx3HJPHuqmP/8AuA+fBvUEp1xLKryWbDidcsERUhLIJJXwSqs8kngEtgADJGa3qEk0lj0oGe1M8hhxlmgBWRA67lIjbc7FGKkhAW9jrf0n4fllgCTdz0hXkiBAmZRlYIgkhAjUfiyZbgBl4JxqTP0ayqEGB4GmEkMKM+Z7E0ilTJK6qPwkUsxX0qMDAOd2gl2riyOHkUhZV3J+1NF7ekt2VeSZtpzwFhQNtT+I6qVqNK0m5ZolZoklcTGaMRzdwJMElLRyxloijKVyM8EEY1u651GTvtGtmVa8VmQ4jc8QVa8IbG04wWDIM8b2+usfg2gsgeCUHa3SXbBHjfYeTI+mCwZftg6DRHXVaksbFY4pWNawihmSC1ExMcygEkRSgAHaOCRjI4GVMz17AmGO60ZqWYZMNiaKDMYYeGjnFdQGH8bgHONY0IFsmONxs+e6cpYpx+NVdtr48AFYB4/iOPOqrqF2QvJa3B3kr0rZIGPWjxRnj7OZAf66CxuVU7azV12RzJLZrR+RhUC26zfy4XeuOOGwAedQeoRMkMOx2V4F+ZqSHGXruwcj6CWFgSR7jfxgDUv+8u2kARlRKk7WI2XkPWtTbCVGM7kLFGUgeSPIOtVmuabRwO3dNOVLETDH4tSTBlCrkjyuSpPhpD4B0Gdf4keOctUhO2xF3bNSZR25DtJcxDztKhmB98YwcBdTYI4pY4Ujd0o2SVg3SFmo3VyVAkzuCtnP33548nPpsMm16seDJUV7vTpwdxaESfkJ8srg42nHOQRwNE6eljCwlY6vVYwyfvLDbiO8pxjaDtdRjzngYUDQbnsrK0VmVCrMRR6mCcbH3IscufCncoIfkekLr2jXjIb1rJbQgWN3Tuogc4kCjsy+PzEYO7xzke2fYakOxETOdqhc/XAxoNummmgaaaaDi/7S+nd6OMzPspQ75rGDhn2ABEUfzFm5+wxzgjh6tURK16wFFpaxmqUwCFgiVgqM3GMqXyqnGTk/mJ2+q/FNeN67dyN5lQq/ZTkyMjAopHuC4XzxxzxnXifxTbYraLymS7LJFDMVH4USMJH7KP5Yh4VDHAHHGSHJCd0iJV+WEhD9uvL1SZjnLSZJi3nOTgBMjIzuJ99ZVuodv5Q7t0sdO7ebIxmeeOSQE+xIUcY8edffiCi2OtdsgmIU4yAMYiRV3YP0/DAI/lOtHVK6NfB5bEtSoyDgGKxSCEj3U47n+2gl0tu7oSKCAIbB3E4G585P6K67vuNVyVM9Poyrjip1RHA+iJMwP+rZP662Q3jXhpMQTJ023NFYGPCzSEjH8pVHUfQj7jP2nJHW3Ohyla+svHKmpciCAj6koFGP5hoJ4645hilEaq1GvWkUYBMtZ1EVhTn93cuc/Yj9cKFqlVks0rhkAhFjsToxBEViOM9tVxwxU7gTxkt4B5h3ukzNs6fB67FdJVjfIUWak4zlWPpJXcRjOPzFSSDiVYRo2R71K3Dajg7UdiFVlQsqbUkdcgd1BjG1/P0wMBSWatWGMyjplmSIgBZLkhjBJ91SJV3/ANGP9POukq9YkleCRyk9lYiaVOpysRZdu+dy3GBgEFjjnP2pK/Se86vJU6nckcelpvwVYfdz3Cqj/wAzGt9uvEriq0vyxJCmpQVpZHLDgSWXYK7nJG1iwUew5Og1GnWWMQGw3ajhWK5ajGVGJZZu1ESPxHeSRecY2xZ8bsSvmJitmePctq7L2oIhgEqQABjwO3C2CfAMiZwV1NowwYbeoVapZsRuHhqqAPU7flnvucgD1gEKccYOXQ2QzhrQkWexDJsRGKfI1dshLlz4dh7kZ9WScuQQqeqdTHzk7RFUipVJK8ZQYXd22iGPu0sjEfyrn2J1rh6ZIj14Sy5/uuy5A5BEq2nVT9xvRv1Xj21X9I6K9gQ04m2GYCzOWIxFGMiMnxkrG5f2yZl8YyL3pVYWZbdhGVUsyGjWZj+UOuNxXz6YEGAcZ3Y48gNdXp7J8hC+2SCaKKJyB735JpRtb6p2kf8AUD66+9LgWSTp/dBY1mtVJgPcQRySxgDPgpvTn+E6z6jZkSGyUw60r1RYCT5NdWiCkD/KpJ9y7ar57Tw3bMif8vqqH7ctaBB+zLlf00Er4Wf5aO3NDKpkrvUEMjjP7PPMQeG/KpWUSMBj1a39Y7izdte3FNJOofYT2o70ThoZApGUE0ZAPGDk/wADawpdDEojrA+vuWemSHGcrEGnikwCM7DGoP1AHjGo1SyLEuEbbNaq15I2bjFusdqjnwGeF1z77vvoOmhm+Y6ismxjXv4hmjON0Fmou4A4/eXtZB9wzH2GvWdec/AkpkvyWYEYVbcPdkBH+FZjdUdD9HIdm/myT4GvRtA0000DTTTQVHxXMUqyEWkqeB33AIQFhnAJA3EZA+5GvHL/AEJ5qEiVFrPBE6yj5eYzSv6XRzISASwDK2AgwAQAde3dVDdshAxY+CoQlfviRgpxryLqsUSzAyWLdW6p/CuT11iR8/uM0fBUeNxAABwdw9Ogy6RO1ySYlXaDqkCxSvGpPZsRR7CD52qfzAt5Dr9Dqr6rfe78vLiMR36whccDFmuH2EH9wdySMA55R2B1ZdKv24bbOFijvFR3a7emO6mciSFgQgmOCPo2SRg711J+M/hyKKOSyIWFK0oaRChD1JiDslEeQdmX2vHwfbngAOesFnY2nEjpIOz1GFVO6J0G3uFQOBlO6rHgOrqTzjWuvaYwBAFezAjRumeLVNk3AAjlu2q5XHqC4YcrgWUM1mEhpUjY2Y+2ZO4O3eh27dok/csBT6WO0sPI3AbsYK+BuqdyaOu+8R7Qlykc7sBWP40fJynKtyODltBE6asOzsWNslY5ejPLIYwrnbviaWMHt5B9SkABkzj1A6lWlWqjKw6rQKnBaKQy1yD4IfMe4EfQ/wC+qmtcAmKwmKJ8kmGYba0/0btS8RSEeFY7fIV14DdDBemiUD5fqFIADmqTYgb67Y5CY0X3ARiPbQUPzVSU7S/UeoufCbiin6DGZJD/AE1OeB4lHfh/u6u21FigTNmxn93ex7mPYs21csBgk8S5r1p1O2brJQ+dtRYh/wB6OAM/yjVeTFWyZQteV1JaV5DZuZI4KBdkcDEcBnIYff2Czhr73SOONFkjLGvQLeisEBzYtPzmTODtbn1KD5Oq6DZ+JulaWorft1ktzakUblhjbIcrkYGDyGZyQNuo8jRdsd1ngpykSu8p32bhQ58A8Ju8EkICdxZj4z6vIAI2khSKID9k6dliSWOO5MMAkMcnLHc/Cj05Yh9nSaVdkan5rqWxhAoAEVaMntjd/Cyov0GyPkcjVh0ARV5TIW3Vulh3d18T2ZfQNvttBAVT59AJ/Nx9nE9aaSJPxOpzRr3ZhhY6kRH5QQMLhFGX4Crt25PnWk9ZUZIEL0aQWRn5xbuehIwc5Owk52jjAJ8EaCRX6Y0fS6cQOZbl+Ey5OSm4b1GPZtgjcg/xH7aiXZe7HO2B3JLFq6hHCkUyAEPHIKGY5HuF+p1OdCksZmkwenr8xZIyxe3bcsiBVB3MGCLn2GRqracRQSQqDuqdMnimY4IWezKm5dw43BnZfPkMP3ToJkXUcWGeLII6pVsAng7LsT7lOPsMHVWtNbBjjU7XROoFGXgiSOV51Ax9A4x9M6surUo1ivy12AEU1JYVJ/M9SvmTn3IV2Y/5Dr4rxQmZhjFe/BZV/B+WuKqsAf4ShQH+mg9N+AOnosLWkb/je3YKD8qM8Sbsfq24k/cD211Go3TKKQQxwR52RIqLnk7UUKMn3OBqToGmmmgaaaaBrivi3pDSv25TFcQkyJUd+xIu30kxOhG8APjDj97849+11Vdf6dE6rM1YWJYDvhGF3BxgjazEBeQPJxwPpoPJ5vkYwYXlkWIEmOpfqygROwxtFhSDGpOAfzL78nnW2QzU4+9IlmtESAksdv5uuSQcdyFyX7Rxg4OeQByRrobvxL2Itl9OoIW4MrwwNGFbAIbtFo3Htggt5wATrm4ojDA0yhRWyd8/TbDlUB/ekpSFo8fxr7c6CTJePyvZNGB67NvE1KH5iAtjnfX3K8RHudysPHtqJN0iCaCGWKK1Iqt+HZps0zR4/daGU95ADyFBbGMhvUQcqHTwz9zs9wx8p1DpbxI5XOfVVB5byGAQn2wfJ02IV3SWKe95mYlpaTukyn/71Bh7n820gE5OFzoPnU452Ijnv05wfyx9RSSvIPuA6LImfGQ+DrOTpIriMfJ9vI3A1urBVcfxIkrbj/Q/11Pm61ckrxmR5bMSsc2K8MZkjI4ZJ6ssbAMp9xt49z77PhpMySLHMzxSNvxE1V4HZgGbFWV+9C28sCmODn+gVvUukAqrT1LIRsESXepJ21B98Al2+wAJOqOeKvCyv83WRVBAWlG8kh5z+eYABv5i/HsOSNdR1bpitK0ZirRv/EOiztJyM8GJnifj359+ONVUXRfk8zRhhKmD81cgNeGPnI7ULKzySnGAAp2+cAkaCIjyJH8wkbV2PC3Ls/ckKr7Qx9oHOP3kVsDI3DzqV0uuzI9mtEZZMln6ndwsaEfvRxsWyRjhjuYYxj2GAvRMzSxKep3ChaSzOpSKADxiOQBdo5OX2gHx5xrClHJcdZZu/wBRmjwRXjQCBDxtV5eEAx5WNcHGM+ToLJrRtQsI3cdPQ9y/dI2PYcLuYAYLYAwAmOBgHAAzZdK7nehaSu4h5NHpygZG0YE8xPCAbslnJO5+ASBncfhyz3I7dyEWLWD8vVVcV6/j1PIfQoX8xAJJI43EAiPQaW2l0RXEmMoC27rRtHFDEgf8KFT+fguS2Qu1gcknOgp47hy6JIrfJmS5anycTWuVjCHGdiuQq5wG2k44BNalkvSatErBJ+xHEhUdyxN3FeWZvJIGzYDkgAqPIOLSdY2hrwVYpXquQ0MG3bJekUgtLKxHorrwBnGccYADLnHXUvYZr9aKeQqr2FfCVkU/4MGSGkY4C+nCqq4zk4IOiMJ7XbkUCKXqdzep+stSRQD/AEDD9dXvwV0AWOw8sKNGKbUrUT4IEtWZAuV9y20t9to+uqLqHTQ886VJQxsyrcoSAja00JlMqBvAYb2wDgDaudezUayoCQio7kPJtAGXKgEnHk4UDP2Ggk6aaaBpppoGmmmga1WoiyMquULKQHXGVJGMjIIyPPII1t00Hn3WYutVRvjljvwj80bRKshXHuExu/6efHpOuTHUqks6zHv9ItsrLkRjsv8AdwyjI+uQB4znAOvU+v8AT4Aj2GLwsg3NNCPxNq8nICt3Fxn0lWH2zqi6I1e4k0fzsfUYyNywzKgZPoSyoGxn94rkaDkMvHiSzXr34g2Fs9OAE0LYJzuiVduf1A+58GJB1FrE+WdLTYZY5oWjr3ouPTlGaMORnBAypyecEqZvxD8K102vD3OlWPyqJZSI5cnjbYR2CsfYbgePy++pfS/iAFGodfi2g4Ec0q4VgOcGVfTkEZEin9TkZIVssKIr96WJ7JKkNcDULIUfwWAx7g4Azu4wQT4AlXYmsKjv0ytM4AAlHU07rY8EyqAW+2SdSr3wo61zJ06yl+EcitOsdhcf/bb2I/hXGceSca5sWenylENavRs/8z5qF2iY48KDIO1yM+pftn6hY2emzFQJobbADIQ9XiZV58ZYA/8Avj6nVRP0uqwD9zp+fOH6hKSPsSY8H6HGM+311e9co0+1EywUqbHJMoqrbhlwP3JlRlUfZkDf6ZMXp3Tc/iRdQ6Yjp6l7NKEyjHuqCISZ/wAozoICygf8Qa0xA9DETzQKvtsrwQrEAB7sx8Z1OitTfLKQWjgB3p25E6dC+cc/+PKCOcgqDxyfOvsvVO5uY3+qWHjB3NEyUokA5O8yEbf1IzquisUS2+eWuZW8SSy2Lz4+hRY0jJ+m5iPtoMrHX5HlPzk1KVfq9hpYUTABUV4JMu3nlwSfrxnWVL47nrgIBGKr5AL01WPgk5iijdd2RjO6Rvbxzm0qdUIAFeW9OR4+W6bWjRR9BvhLAf66yl+OCrGPddeb3FixWrAH6DYmM/y+ftoIfVLctsSW1htGIqITLK5j3KT/AIaQV0y0fJJ9Te+W41o6Z0xN67VRM4AL9JmkUf8AVJI3/c2P6a3N1Iqd00ADt+9Z6nOePsF4x+muk+AlrWrDMPl5DEpDBYrEgBJwNtieTb9cAICQDzjOg7X4ZpMkCCSWCfBLRvDEI1CkYG1QzD3bkEZB/wBbnXxVAGAMAew190DTTTQNNNNA0000DTTTQNc51b4Ipzt3O32ZQSRNATE+T7kpjcf82ddHpoONsyzpXMF7szRk7GsdtnVhkDE0SkGJjyN4JUEZOOBrmemwLDK1RZZqM3HbrWmFipIASMRlgGKnj3VhxweV131/4biYvLD+zWHH+PEAGJ9t4xtkH2cH+hwR531O/c3/ACvVuntdgUnFiGFt2Dkb1aP0gnjKjYQPr7hW/E/QxDL32hm6a4OHnrgy1z91KFJYs/TbjjGM8noIes2FgEbz9P6pCVwQ8ywyEH2O/crf9WD9T76j9HlKFl6V1BZB4PT72QccZC7sMOPYDHPJ1lN06wf/APM1M/xCWvg/fAA/99BBrR1lV3q2k6TYOR2jcilikyPJAdtp9gcDb7A6whi62QGN1ng53TVzHYC4Gc7AVZhx+7k/Y6sB05UgY2/h3HOM1jG7YPuAj9wEfbP141W0IaquZKNTrNWXGN0cW8H7MJGYEcZwT50Gmr16JmDS9fZgPAbp/wD8sGH+2rGn8X14ZAydRntAZJiioxKSMezGNcckc51u/uC/Godep1ogw3bZaleFlzz6l7ZwfrzqdR6nbLbA/SbBK43Q2TDJgnkZQMR4B9OPbQcZbSrZk3OvXJATyzCOTH6DacfoM/Ye2rv4dmnpELDViIOFWb+7raylfbuYhAZsecNjOeTq36h0+wrYbptt8gHfD1aZlyfb1yIcj/LjVl0r4MSeJvm4bEWTxGeoTzZXz6xv2g/YFhx50EirX6nOC3zyRY8qenlf9O5OSddVShZEVWcuwHLEBcn9FAA1A6B8N16YIrq6hsZBlkccZ5w7EA8+QBq20DTTTQNNNNA0000DTTTQNNNNA0000DTTTQVPWvhmnb5sVo5DjG5l9WPoHHqH+uqrp/wX8tgVLtqGP/wSySoB/KJUYr/Q66vTQebdd6X8QqT2bkcqe21I42/qGQgf9+qmr8OdasOsd2SwIW4Yx2Yo9o99yqrbx9sf116/poOA6f8A2Q9OjyX7s2f4324//GF/3zqRZ/sp6YwwInTjHplc/wD7EjXb6aDi639mtVeGnuOgAAjawwUAew2bSB/XXYV4FjUIihVHAAGANbNNA0000DTTTQNNNNA0000DTTTQNNNNA0000DTTTQNNNNA0000DTTTQNNNNA0000DTTTQNNNNA0000H/9k=">
            <a:hlinkClick r:id="rId2"/>
          </p:cNvPr>
          <p:cNvSpPr>
            <a:spLocks noChangeAspect="1" noChangeArrowheads="1"/>
          </p:cNvSpPr>
          <p:nvPr/>
        </p:nvSpPr>
        <p:spPr bwMode="auto">
          <a:xfrm>
            <a:off x="28575" y="-1790700"/>
            <a:ext cx="26479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TEhUTExMWFhUXGBgaGRcYGB8cIRwdGhgbHB8iIBodHCkhHhwlIBgbITEjJSotMC4xGyAzOjMuNyotLisBCgoKBQUFDgUFDisZExkrKysrKysrKysrKysrKysrKysrKysrKysrKysrKysrKysrKysrKysrKysrKysrKysrK//AABEIAQsAvQMBIgACEQEDEQH/xAAbAAEAAgMBAQAAAAAAAAAAAAAABAUCAwYHAf/EAEEQAAICAQMDAgQDBQYEBQUBAAECAwQRABIhBRMxIkEGFFFhIzJxJEJSYoEHFTNykaE0Q4KSU3OiscElY5Oy8Eb/xAAUAQEAAAAAAAAAAAAAAAAAAAAA/8QAFBEBAAAAAAAAAAAAAAAAAAAAAP/aAAwDAQACEQMRAD8A9x0000DTTTQNNNNA0000DTTTQNNNNA0000DTTTQNNNNA0000DTTTQNNNNA0000DTTTQNNNNA0000DTTULq/V4KsfdsSpEmcbnOBk+w+p4PA+mgm6waVQQCQCfAJ5PvwPfXnXWfjBpXKtY+Rqk/hyKhexZHjMURQmNCeAxQ7uMeeK2z1sQIZEHyKyYHzVsNNblAPJSE5YIMnBY7RnhRnQepvcjDrGZEEjAlULDcQPOFzk41uJ14fd6pXi2vTDQqzEm9Igkt2W/eEKyYbHOC52qPAx4b4/Ryyjt9PjRT6msdWlBZs+/b3Db+oU5z7e4e4g6+68O6ddWjJ3e/0SMjjMETzN/QRYI/XOu46b/aPUfAe1WVhgnudyHIP07i4/3Og7nTVf0vrlazn5exFNt89uRWx+uDxqw0DTTTQNNNNA0000DTTTQNNNNA0000DTTVV8R9TlgiBggeeZ22pGvAyQTl28IgxyT9h76Df1rqCQQtI0kUfGFaZ9ibiPSCf19hzryrq3xZNOY69PbdtRlibXZUKm4HPbVvSgA47j8YGMnORl1SeLuBeoSN1HqAP4dKIEQxM3twADjIBLEnGOOM603vmTGYepqnTaAQt26wjXuvkEIFDOWJySQBjjn66CD1qn2Gz81DCGCma53hLYmbA3iNUJdEz6dq7RgDc2ONY9MWLcbENPcqECO51K1tTd5GY8BWOTkAE44PB1J6XXd1jej06Kkiksbtsh+MHBUyL5xzlQR7ZA51El6lFJYDMJerTDgzNE3ai+yVUx3PvuKg4GProLePqdmxudupWjEDh54YoYIFPuFmklRnUHI4GT599VtevQMrLWrWesTn88sjMqKfu23Pt+Zv6HVyvTpJ8SHp167Ip9IutFXhTP8EAfx/KQf141E6v1J0LQ3uoxU4xwalCMlhxnaXC+hv1JH6Z0GqKaWuXH/wBJ6eQclCRNMp9s4L+P6efHOvs3xnJkb+s12+3yLsP9e2OP01KpU41UfIdBklz5luhRn7qHYjn7bf051Ojn6hCV3dM6bCD7Fo0PHtkOef0B0FHD8bbZBIL3T9y+GNGYHxjyqZHH0OvQ/hf45q2vQbNfu5wFVmXd/lWVEY/oM/rrl7d+1O/rjSA8DMHVFXj+WIqyE/qBn661r0a6r5R7Ekf7xkjq21P6gSRv/wBozoPV9NVPQOq95SGz3F/N+DLF/XZKoI/TLfqdW2gaaaaBpppoGmmmgaaaaBpppoMXcAEkgADJJ9gNef8AWevyXIHZJhQpcj5qTPcmA/8ABQMCEOPzcswIwNSvjj4rkVvkqMXzFojLgKGWJePzg8Zb2BIAzk+wPnk1NUmZ7J/vHqTAqKyDuJEc4/FK+dvP4a4UHjx6gHS/DVqVq7RdNrLXrHCv1GZgrt7PJsx6m845wDjxjAqBWrxysKEL9SsRDL2rEgMMXvnJKoxGM5J4xkE4ONU8sZ2r1e40xXbs6fV5AI4Ct2wI1YZwFBz/ADHWvq19dyxXEeCH0mPpdUbS24+kzMMDcxAOOX8HCnyH2/Za6/dkU9QeEZdt3ZpwDGThsqXIxksWAYezDA0SeWyu1GcxL/y6/wCxU0H726RiHlxjn0g/Q6h9WsmRRBOy14w2Y+nU03OWzx3CPSJPBO8luCe2DrAdN7ChpatKqPIa2zTSn9IVJyw+hiUaCwrTSWB2t1q5Cg9MVPdHWBGfS9qU72Hvk5+x1BN1IJC0b0aGSMmLdblTHnDYdB452lf6nW6WV5kBliuX4gMq87mpW+oKjwQPqXXx4GvkNlV2iGapDYz6IqNQ2pG48GaR9vHJwrY4zn2Aa0arLLmU9VvnzlV2hs/RSzOF/QjVmvTa7c1fh6yz/Wy8oT/tdirfpkfrrXZ7gbdZudahz4ZoiEJ/l7UzAfoNQI+uDcX/AL5vxFDgNNE7q32wk7c+/qUe39Ay+bRZWhmrdFgkU4ZJIJiVP0JjLJ/6tWkMEakbY+iys2AFp23qyHPgAhuTz9c601/iIyBg3WK8q+62qXtj7KwP6btfKdyEq3cj6HZOfSqH5diPoGeJVJ8cHH66Duvhu0YZVSWC/WDnaFmm+ZiLHwO5ukZPHGSoP9ddxrw+jIleVBE8vSpypZI5pO9WlU+AHJwB9zkDjBzr0/4X+IJJwI7MPYsBd23cGSReAXidSQy8jIzldy58gkOh0000DTTTQNNNNA0000DVH8W/EVanDmxKY9+QoT87YHO3Hj6buAMjkcavNecfGlunVtPOQbfUJAiwV2G8RYAxhAPTk5b+IknbgZOggUa1y8uyhD/dtJuWlYYmmJ8nIO5s/Xdz/Gc41Q35KUTNUaZo6yMF7FbEk1p843TTL+GMnOI92QPZTgDf1uSdcT9Yuyxlx6KVZsMV/mAbYinnJbJPjORjUMM3bE8SRdKpn0pNtLWJBjkI/wDisT59JUfzHB0HS0OnGtSms16UVGRiFikncs8URHqkkL7irHkCNRnO0YOuM6YHLmSsxRfUsnUrROTxtJj3flY4ICqWl5HqXnGfyUfaknf8GscGFLBYyW5QGCySdsFii7ifSNvsDyzGL09u66uQlkoNiy25BFWQAY2rGSu5Rx6QR949Bu6Xd2MfkoLPZHpM0Y2yysCM7pyjCCM8ehBngZOSTrd8uytJPDHQqqoUu7WFtupYnnlpW7hOfyoCeeffX23KsndLObix43SM7Q0oTj0hI0O6TB9IVQpbnCtnJwE3eRSN1pYB6D2o61SLxktkDuYOOHCbvHI4IYND80xlENvqLfvTyEwxDHGOM4Ue57iePA51KWVkTtvP0xUf80FdGmZuMEOIPUwwf3pCPudRpJlmDM/e6g0eNzvJ2KsfgenleM4AH4YPsv11jrEjnsx2alNGwGhrpMu8j+KSGJ2fjjPcI0F3U76RhIZ7daPOVSr0qVVY/Xdv3MTx761/3pYiDCXqfUIBx6rNF9rH28yOy/1A9tVtjp0W7LydODDG1pbF1G4+hkwP9P8AbUqpRsZEkcMroOSaF/ufodpaVsH7+dBa1+oTT1RLdhh6lWDbfmK3+PCcA8qEVlIyCRgeckkEa0WrCWVIrSV+pg53QTQrDZUDyY5ECFiPJIBP2OsenfE81aTbNdtVjySlmkrrg+Cdrq5/zBRnUg2orUqm3eozAMMSIzVJovbdHIQAxHB2MT488cho6MIX3QVZ85Hq6Z1BTgv5xHJwFf6YGfc/af0W9LXlb5GKSNky8/Spzzjwz1nPkeeB5+hBUafE/TZ02R3on6jTxmO3EuJog31K5DgAA+obW4Oc8DGWYRwR2PmXv0VbCzr6bNNsY3BiMkezK4APAIwcEPXKthZEWRTlXUMp+zDI/wBjrbqJ0nqMViJJoXEkbjIYe/scjyCDkEHkHjUvQNNNNA0000DTTTQUPxglxohHSaONnOHmc47aY5KjByx9vpz44I88ozLAZKvSiJJvNrqkpG1M+SHOR9fc/wDUdzDL+0GRpJmfqMpiqKxENKNgZJ9hxvYDhVYjO5jwOAAxyaTqLPZroG7XTOmjlEJLGZhzuCDDztwDk4HvknnQZ9NjzM60Ifnp9wMnULIyit7lVbKrjghmYsecAjGoalO8WT/6laA3STzEmtEMnnnG5Rz6nKoMDA1oCQxxJ869hqyktVqcRtIrElpXAOEQnOCSWbkKcDJsbNR44Ua9+y03YGLp8HEkx427s8n93LyEtwAApK6DRI0csrso+ftk/iWJQVqwKAcnbxlFAIy4CcZCnwYsliFiszSfMFDteeyhWvGByFjrphnODnbwOQSgySM+pSO7is8LR8gw9Or8epuQZnByXCgE5y//AJYydb65wzSdyLMQ7fzL/wDD1eM7K8ZyZpQOQRnk7sNneQ+9QmA7cshLpklZrw9O3xmvQR+F8kFgVPA9Osr1V8rPZcxR4zHNeCEge/YoJkA+OCCoH0ODrCvNgrNJM0TTn0WZY2mtTAHA7MQ3LCp/KGJz4wxA4ysWnSQ9lI4JQAOf2265A53HDCMn3UlNp40GVrpryBJHjmnVQMTXmFSBATxtiDBip/lcZ4wp1q7jquyLqVGHPJjrCWPdj2aWOLuH+rH/AOdY26IQlplrpO3LfMy/N2XLEbcQKNik/RgSB78Eak0ZbW1iv95gtx+y0UiXA8cxkf7AaDKr8QtuyvWY66gABGee0GP1Jmi4B8e/j76mw1oLrLiLp8s4ORJWtPVkc4/8NoCCT9j/AKa0i9ejwFfq6n+OSmsn/pZiT/3HUNurxSyct06SUthhYpGAsRwcyqzKjDHksuD/AKaCxr9Z+V3q0vUaR/KyWUFuDzjAyFbJ9iDg/fW2eoLEfcWKh1GMYLLXRqtlR/lVs4H8JyT9NaYZTX3hZLVMsAMu63KZH0Z9jEZ588j3OtFurHIgklr1ZEVsta6WwEkX0aSEr45yeBjHkcZCd8PzKXMXTr01KdeRRuDKcDkAsTjPnj1eeB5FtCe7cOxH6f1IqQ8ci7q9sL+bx+cYP5hhgCeGxxU9Ov25YjFiv1mopG5T/jKp/KSsmHB4OCQ5yOG44+1q8DxhYnmu1kYl6j+m3UIz64sESHafSUGfHGTnQd38AwRokypG1c9zMlVuRDJtG7Y3vEwAZSOPpjwOq1yvwJZLoxMi2BgCO2FAaSNc4SUYDLNGWYEMBndnyWA6rQNNNNA0000DVR8S9UlgjHYgeeaRtkaL4B2k7nYkBYxjk/Uge+rfXDf2jX7EePx/laYXMsyYMsjMSBFEPIbABLcY3ZzgEaDgr8axW9rxDqXU5DlwT+DE2OFCDG8qAM7iFUAeMHUaV1axu3DqPUHIIK+qvCP1ziQJnPtGvk+DmHViMykovyVJTiadmLPIG52l8ZlcjkRIAuTkjwdSDbTsCPY1ai3qRBzYunJChmx+Qn3xsXIC7jjAZ1+oPvksiZJJ42Hd6hL6o4geFWvHt9bHLYOz2OFAO/W7pIkDvLud7rqzCeyRirWxnvOMtslbcSqewIxwfVGkrkgJtEckY7hiIYQ0U8h5c5MllhjhsnnBBICiZTh7naGDJHK5aKCTmS7Kit+NYYn0Vxy2CSNqnAJO4hDpw7YgVilQT52qZNti3kbiXfxDWxlmI4b3ZvzDe9dDHiIxuwQBHjBkSMlsslOALmeThd9hnxnPqBHEMyFnITbKshZ5pnAj+YAIZyZCMx0kKgeRu5HkgJJpJvALSytDKe2zIB3bZRhmOBW29qqnOSSqjncPCoGXToi0jrE8plKZYRyxmTb4L2brAiIYIGyPcVBA8+dgoxVYFaWwBGxOFikaKuwHpOSoNmyMe6rtPjeBzq4kdIl/ZxBDVXCm2SZQjHIKVY+e9OPBmwxYlhwFCivW5FUmkTtOZjlQ7vHZuu2MgKq7krjn94FvsT+UPhsOkQFesY0A3GaJT0+FlPIPelImf28SLkE8eDrWvUndfzdIfauSXlnnYDk+p97nj7nWu11NEdXdhUlAP5837Wfoxn9FfI/d9Lecga1R9ZtM5eJLZXIxLK1kZ/VKm2PHn04P6n3DcsbWOY6fSJuRkwS9uQfcO0ysp44OD+mpdygYU3WGuVgy8NYWO/W5I4LqpK54wWGR558axtBrJ7lmtBJuxu2dOuRnj3E6R7/9c++tnSemQbj8s/aK5ylbqBWQ/Y17UC+f5iAc+dBEg6W6Ks0SLFjKy2qP7XDIpB9MlXduA554I8+kcbfleKOHbYRcjJAvdOZh2/BxNUYbU99ynaMcYJ1JcwV5tkNha02Qd08RpzIPo0iQNBLGeeGTHvuJ1adZoWR3JpE9JG4dT6e21tq+DPCjr3gB525wM40FJWtx4e06K2Dxf6cSjRlveauSvB8klQD45POpfWag2R2bMvczjs9WqjbsbOFFiMewPp3D1Y9PnUeY9tfnJXDNIdo6jUJeM5AGy1XbjBwNwCjORwWHO2i/bkUIsEUsgGwQn9hvJnBRgVKxzY9GfZgAQMgEOp+BWZbrrYHZtuhd+0cwXF4xKvGBICeduM7iSPZfRdcH8EydqZoYUdICxL1ZBh6chVmyOSGrybWwVOAxGMgnb3mgaaaaBpppoGvJvjKEy337afOSxAEmwQKtRSASGAIBcgbjuPgg4OMD1nXjvxt10249zP8AK9NLEhtuZbTA53JH/BkZDMQvhiTwAFUbjTMZGZb0kX5rE+Up1hwMKgx3CTjnaM4XCt51qrhXE1nuucEiTqcykY9glWAEESHOASQVXP5MgDHqlT8OAPHKlckfK9PV/wAWbJyZZSAdpfkZCk8hV2gbtZ2Y5vmIhYgjexgirQBVY4VALhpADjAALbGOWAJYgADQYR1mEUG+q2x97VajNuaxIcFrFg+kGNRjzgY44TcxhQBV4h3zSTHYzxgh7D5zIkTD/DrgbQzgbnzgbVztmRzGR5t8kk+5Qlu0pLF8tn5asMAYkIVBwc+ogBBzjRq9+QLIAI9wiaGNsYAJdKsb/XI7kz5GB6mO7OQ3UIED7HjeXeWRhE//ABEsfPYiA/LTiJG99wBKrzgAakzWFlREcd/uuyERYjSUQAEojf8AI6fET+Zcs7KzenGTrN1XR44pN0UaFrLwDYuw5WKpWyu7Y7nG7GZCSxJ8agWLRVJVz6VCpY7ZwGyTspQEAssYwxdlyWw7HOBvCVB1KFYmlklIRfw4pY1CuSB6lpwyDbXiUEbpm9Zz7McCMbRhDLPI9SueflYGX5iTgENK+3IznLGQjnIVMcDa9ZonLOIVsKAZXfBioIWPbRIsbXmxkhfUQf3SxZ9R3R4cOsHZZ2zHJPGZrM7k/mSJ/SuSc52jGR62byE6CzEkY7XTKcMRBPd6g5ZnzyNucP7eIww/TUWLqEUozs6S2DyF6fZO0e3qSEH/AF1Gru0MhNn5WN2YsZLCC3MSefyqW9XjG4J+p51JSzM7Y7vV5OPyQw9of0VJGAX7BRoNsNuu2YxB08PkH8KWxRZs+wMqKpP6nHjjUi5Zjx8s1qWHI/4fqsYkjJ9ilhQSij2bj6g6hXYHC7pZupwL7i5XeSM/1J2/YgodWnSZzUhimWwsSux2uitNUf6pJCVD1peedgA4PtkAKXqtY1ysbSdlwgMKl/ma0yngmNpARGPPDAj6lfJsPhaWzBPmsTHL5nolgu8EcSQb8o4I9QGcgjA3IRqVZr7HGErokxDLWkPdpz7hy1efaBDJ9iF5xyRgagywQtEFdZJq8IkEtd2As0ccMUbI7sSnnDAr6RkA5OgsYbsImawkbRwuGDWK8UiiJ1B3LcphmQ43HPjIOR7lbLp+/OyJYClgODXRs1LYx6uy3JrWAAcxtwcHzyw5StZeuRYSzK8HEYuQKAVx+5YhcevG4Ha55BG1iONWayKQMJBDlgSwVkqWwThWWQAipaXBAPDBuD4CgOh/s+hPzCZaaRIw8SvJ6ZoHHLV5wDh4yMujflBXAwcDXqOvKOnJaiuy7XR70MYOCdi9QrkeksRwJ0IADgY9jkAnXqsbZAOMZHj6aDLTTTQNNNNBhO5CsVXcQCQoIGSBwMngZ8c68Oldu8ZT2+o9VkYDtqvcirKp+vCllPA5CoSSfct6l8f2Y0oy9yyaykY3rguRnJRASPWwBX7Zz99eXRvYhqNUrwCFrYCxQYzYaPy800hICqVDIAQoAYkYCkkIcbyvLJ8vKJbbKzW77MVSFcEMsbY9KADHcAyRwgA1FrV1eNzCzJAwdJJHCme2fzyBN3+HGFUFssFUHLlzwJKGurGrFI/93hlFidE9dmUAssaHBJBOFSNfbc5Jzu1n1AiTvDbsMSRxSRRHkGSTbBTRs8LkFpmAJZ1cew0Gjo7sEUmTsxgM4zuPytd2CGRMD1WZixRDgt5IADDbedYaNIHiWAw11CxLFGT3J5SQRWDAk7RnM7LkliUBO3nVLF2u1Gf8XuxiTCAobbH7cPFSiUkIPRuK5Oc4jx3sSF1j3ydnt1o5HcvGs5KQnyP2mZpO8zeVQe24YDZ22h7cECATo53dsDa96VCVUE5AiqozMecA7R5OdROmQkIkkGJRCxrUkXkvbZQ7zlSMbVyXBbwFjzjGtUUUrOViUqg3Uapz6dz5E827jPpWV2Yc5kUZwup/TJysck1SFI+40dLpztkEl3ZZZeeN7Lgs+ONqrztwQjV620xIdkxinkSJcki1bZgXlkJ5MEXpBbBztPOGOow7m2WRZR2nJ7t0gJJMPDEzNkpEzgqiICzhcbGw2J8FEPYmqK2Fhet0+JkAGyN2k75H87rDKC3nMh51o6/1Wb5lSpSJIjPDVhHIhjhLRPMV9iNjkE85Q+yeoNNaQVQ3y0MjIwGJ3xUGPYpIwEv6nuKCeQi8asU6i8qYY1Wwfyv1mVjn6/8AEke/11X9Ntjc7rEjdwbkexVe5akUYHcxvEapkHnIHGPXjOrejdKFd1+rHu4/a+miA+PYgBTn/NoMVaSFd7RXaQH/AD4Zmu18Z5MsbOw2444Y/pxrHoMjx2gsUUcRsctAMPVuInLGEn/DkxuKqSQCQCV/KY927YpHEleGsXORYqr+BMrfmSVFyHUjPqXEieQOTnQSivMhierWhMLSBJBIas7nbHPCxO6SNsLuA5IcH2XQbqkULuYZkYV7TMYo4/TFJIG9JjLNmtZGQjRsNpOVbaCuJdrtoqTiaTIwkVyUL3a0yblMFoRj1RsoIDMrYy3lSNQ7TRdqxPJKsjkIbAXDI4c9qO3X2gFZVfG9TggmReMjOiYWRI7SRpLYEamZMbku1uNsgK/mZMA719WNreUcELB6UsU2EjFa9t3wisf2a6qncQFz52lht4B+gyBrRDIe1LYpwYH5L/TCGK85/EVT6lUgDkDMZHuAdR5Z4/lV391+nuxNeYeqSlMD+QkHJQcHGRuG0r6tXvT47ks6BpI4+oCPdUuLzHchwNySEDD4BUg4DAc4GMkIKdPG2uEnK1pGB6dc8tXlbOYJMHO04K/QEZ8Ege2QBgqhiC2BkgYyccnH668hZI+46GLt15Z1h6hBu4gsMVEU0J42ozkevxgD0jHHr6DAAyT9z7/6caDLTTTQNNNNB5t8d2I0vxiGJrPUWjAgVuY4FJP4m0+nfkE5PjaM4AGeQp9PM88ldZu5YdX+fvFiUijzlkTwDnYFLHA4KjC7sdf/AGlzPJMasKCENEj2rrDaFhDthC4GTyCdmfVnHgsRyFm7EayIu+Lp7MUjrxgd666cM0jD8qFsKTzjwBnGAmSzQosM0CkrF+F0yB+DLIW/EtSDj0liCCcA7QeMjEDpdGV0WSvIGaObsVmJGJJnDyT2CD52ISVJzgKvuuC625ja40w790xJCzeI4Wn4EMKAZdhF3PUDgYIwSWJlLRLAx7QqrJH06ttUKTI7ILrnHG4qkil/ocD3yEWGyskLnLiukbpGy/mFWIkzPuPiWzIUizxk7xyFwdl7uxylmjYTtCpHg5vWxiNQ3jEcTMqeQmwnycmbcjjsEIgVUuWo6sC+AlWk+5yPqWkJOD53D31FbrHdmgfd6GtXr2/3KwB+2P02Qbf6ge2gj2KvclarAVLoI+nQc5AUKzWZsHwPQwJHtIftqXS6u8k1EcfLJYsyQKTwFqwKE59gApJx5Z2Oo9DbEvTo+3wtC7YkcgZYywzZyRzgCMAE+xH01s+Hl9dSuYBKw6dZkgUk+qSx3HJPHuqmP/8AuA+fBvUEp1xLKryWbDidcsERUhLIJJXwSqs8kngEtgADJGa3qEk0lj0oGe1M8hhxlmgBWRA67lIjbc7FGKkhAW9jrf0n4fllgCTdz0hXkiBAmZRlYIgkhAjUfiyZbgBl4JxqTP0ayqEGB4GmEkMKM+Z7E0ilTJK6qPwkUsxX0qMDAOd2gl2riyOHkUhZV3J+1NF7ekt2VeSZtpzwFhQNtT+I6qVqNK0m5ZolZoklcTGaMRzdwJMElLRyxloijKVyM8EEY1u651GTvtGtmVa8VmQ4jc8QVa8IbG04wWDIM8b2+usfg2gsgeCUHa3SXbBHjfYeTI+mCwZftg6DRHXVaksbFY4pWNawihmSC1ExMcygEkRSgAHaOCRjI4GVMz17AmGO60ZqWYZMNiaKDMYYeGjnFdQGH8bgHONY0IFsmONxs+e6cpYpx+NVdtr48AFYB4/iOPOqrqF2QvJa3B3kr0rZIGPWjxRnj7OZAf66CxuVU7azV12RzJLZrR+RhUC26zfy4XeuOOGwAedQeoRMkMOx2V4F+ZqSHGXruwcj6CWFgSR7jfxgDUv+8u2kARlRKk7WI2XkPWtTbCVGM7kLFGUgeSPIOtVmuabRwO3dNOVLETDH4tSTBlCrkjyuSpPhpD4B0Gdf4keOctUhO2xF3bNSZR25DtJcxDztKhmB98YwcBdTYI4pY4Ujd0o2SVg3SFmo3VyVAkzuCtnP33548nPpsMm16seDJUV7vTpwdxaESfkJ8srg42nHOQRwNE6eljCwlY6vVYwyfvLDbiO8pxjaDtdRjzngYUDQbnsrK0VmVCrMRR6mCcbH3IscufCncoIfkekLr2jXjIb1rJbQgWN3Tuogc4kCjsy+PzEYO7xzke2fYakOxETOdqhc/XAxoNummmgaaaaDi/7S+nd6OMzPspQ75rGDhn2ABEUfzFm5+wxzgjh6tURK16wFFpaxmqUwCFgiVgqM3GMqXyqnGTk/mJ2+q/FNeN67dyN5lQq/ZTkyMjAopHuC4XzxxzxnXifxTbYraLymS7LJFDMVH4USMJH7KP5Yh4VDHAHHGSHJCd0iJV+WEhD9uvL1SZjnLSZJi3nOTgBMjIzuJ99ZVuodv5Q7t0sdO7ebIxmeeOSQE+xIUcY8edffiCi2OtdsgmIU4yAMYiRV3YP0/DAI/lOtHVK6NfB5bEtSoyDgGKxSCEj3U47n+2gl0tu7oSKCAIbB3E4G585P6K67vuNVyVM9Poyrjip1RHA+iJMwP+rZP662Q3jXhpMQTJ023NFYGPCzSEjH8pVHUfQj7jP2nJHW3Ohyla+svHKmpciCAj6koFGP5hoJ4645hilEaq1GvWkUYBMtZ1EVhTn93cuc/Yj9cKFqlVks0rhkAhFjsToxBEViOM9tVxwxU7gTxkt4B5h3ukzNs6fB67FdJVjfIUWak4zlWPpJXcRjOPzFSSDiVYRo2R71K3Dajg7UdiFVlQsqbUkdcgd1BjG1/P0wMBSWatWGMyjplmSIgBZLkhjBJ91SJV3/ANGP9POukq9YkleCRyk9lYiaVOpysRZdu+dy3GBgEFjjnP2pK/Se86vJU6nckcelpvwVYfdz3Cqj/wAzGt9uvEriq0vyxJCmpQVpZHLDgSWXYK7nJG1iwUew5Og1GnWWMQGw3ajhWK5ajGVGJZZu1ESPxHeSRecY2xZ8bsSvmJitmePctq7L2oIhgEqQABjwO3C2CfAMiZwV1NowwYbeoVapZsRuHhqqAPU7flnvucgD1gEKccYOXQ2QzhrQkWexDJsRGKfI1dshLlz4dh7kZ9WScuQQqeqdTHzk7RFUipVJK8ZQYXd22iGPu0sjEfyrn2J1rh6ZIj14Sy5/uuy5A5BEq2nVT9xvRv1Xj21X9I6K9gQ04m2GYCzOWIxFGMiMnxkrG5f2yZl8YyL3pVYWZbdhGVUsyGjWZj+UOuNxXz6YEGAcZ3Y48gNdXp7J8hC+2SCaKKJyB735JpRtb6p2kf8AUD66+9LgWSTp/dBY1mtVJgPcQRySxgDPgpvTn+E6z6jZkSGyUw60r1RYCT5NdWiCkD/KpJ9y7ar57Tw3bMif8vqqH7ctaBB+zLlf00Er4Wf5aO3NDKpkrvUEMjjP7PPMQeG/KpWUSMBj1a39Y7izdte3FNJOofYT2o70ThoZApGUE0ZAPGDk/wADawpdDEojrA+vuWemSHGcrEGnikwCM7DGoP1AHjGo1SyLEuEbbNaq15I2bjFusdqjnwGeF1z77vvoOmhm+Y6ismxjXv4hmjON0Fmou4A4/eXtZB9wzH2GvWdec/AkpkvyWYEYVbcPdkBH+FZjdUdD9HIdm/myT4GvRtA0000DTTTQVHxXMUqyEWkqeB33AIQFhnAJA3EZA+5GvHL/AEJ5qEiVFrPBE6yj5eYzSv6XRzISASwDK2AgwAQAde3dVDdshAxY+CoQlfviRgpxryLqsUSzAyWLdW6p/CuT11iR8/uM0fBUeNxAABwdw9Ogy6RO1ySYlXaDqkCxSvGpPZsRR7CD52qfzAt5Dr9Dqr6rfe78vLiMR36whccDFmuH2EH9wdySMA55R2B1ZdKv24bbOFijvFR3a7emO6mciSFgQgmOCPo2SRg711J+M/hyKKOSyIWFK0oaRChD1JiDslEeQdmX2vHwfbngAOesFnY2nEjpIOz1GFVO6J0G3uFQOBlO6rHgOrqTzjWuvaYwBAFezAjRumeLVNk3AAjlu2q5XHqC4YcrgWUM1mEhpUjY2Y+2ZO4O3eh27dok/csBT6WO0sPI3AbsYK+BuqdyaOu+8R7Qlykc7sBWP40fJynKtyODltBE6asOzsWNslY5ejPLIYwrnbviaWMHt5B9SkABkzj1A6lWlWqjKw6rQKnBaKQy1yD4IfMe4EfQ/wC+qmtcAmKwmKJ8kmGYba0/0btS8RSEeFY7fIV14DdDBemiUD5fqFIADmqTYgb67Y5CY0X3ARiPbQUPzVSU7S/UeoufCbiin6DGZJD/AE1OeB4lHfh/u6u21FigTNmxn93ex7mPYs21csBgk8S5r1p1O2brJQ+dtRYh/wB6OAM/yjVeTFWyZQteV1JaV5DZuZI4KBdkcDEcBnIYff2Czhr73SOONFkjLGvQLeisEBzYtPzmTODtbn1KD5Oq6DZ+JulaWorft1ktzakUblhjbIcrkYGDyGZyQNuo8jRdsd1ngpykSu8p32bhQ58A8Ju8EkICdxZj4z6vIAI2khSKID9k6dliSWOO5MMAkMcnLHc/Cj05Yh9nSaVdkan5rqWxhAoAEVaMntjd/Cyov0GyPkcjVh0ARV5TIW3Vulh3d18T2ZfQNvttBAVT59AJ/Nx9nE9aaSJPxOpzRr3ZhhY6kRH5QQMLhFGX4Crt25PnWk9ZUZIEL0aQWRn5xbuehIwc5Owk52jjAJ8EaCRX6Y0fS6cQOZbl+Ey5OSm4b1GPZtgjcg/xH7aiXZe7HO2B3JLFq6hHCkUyAEPHIKGY5HuF+p1OdCksZmkwenr8xZIyxe3bcsiBVB3MGCLn2GRqracRQSQqDuqdMnimY4IWezKm5dw43BnZfPkMP3ToJkXUcWGeLII6pVsAng7LsT7lOPsMHVWtNbBjjU7XROoFGXgiSOV51Ax9A4x9M6surUo1ivy12AEU1JYVJ/M9SvmTn3IV2Y/5Dr4rxQmZhjFe/BZV/B+WuKqsAf4ShQH+mg9N+AOnosLWkb/je3YKD8qM8Sbsfq24k/cD211Go3TKKQQxwR52RIqLnk7UUKMn3OBqToGmmmgaaaaBrivi3pDSv25TFcQkyJUd+xIu30kxOhG8APjDj97849+11Vdf6dE6rM1YWJYDvhGF3BxgjazEBeQPJxwPpoPJ5vkYwYXlkWIEmOpfqygROwxtFhSDGpOAfzL78nnW2QzU4+9IlmtESAksdv5uuSQcdyFyX7Rxg4OeQByRrobvxL2Itl9OoIW4MrwwNGFbAIbtFo3Htggt5wATrm4ojDA0yhRWyd8/TbDlUB/ekpSFo8fxr7c6CTJePyvZNGB67NvE1KH5iAtjnfX3K8RHudysPHtqJN0iCaCGWKK1Iqt+HZps0zR4/daGU95ADyFBbGMhvUQcqHTwz9zs9wx8p1DpbxI5XOfVVB5byGAQn2wfJ02IV3SWKe95mYlpaTukyn/71Bh7n820gE5OFzoPnU452Ijnv05wfyx9RSSvIPuA6LImfGQ+DrOTpIriMfJ9vI3A1urBVcfxIkrbj/Q/11Pm61ckrxmR5bMSsc2K8MZkjI4ZJ6ssbAMp9xt49z77PhpMySLHMzxSNvxE1V4HZgGbFWV+9C28sCmODn+gVvUukAqrT1LIRsESXepJ21B98Al2+wAJOqOeKvCyv83WRVBAWlG8kh5z+eYABv5i/HsOSNdR1bpitK0ZirRv/EOiztJyM8GJnifj359+ONVUXRfk8zRhhKmD81cgNeGPnI7ULKzySnGAAp2+cAkaCIjyJH8wkbV2PC3Ls/ckKr7Qx9oHOP3kVsDI3DzqV0uuzI9mtEZZMln6ndwsaEfvRxsWyRjhjuYYxj2GAvRMzSxKep3ChaSzOpSKADxiOQBdo5OX2gHx5xrClHJcdZZu/wBRmjwRXjQCBDxtV5eEAx5WNcHGM+ToLJrRtQsI3cdPQ9y/dI2PYcLuYAYLYAwAmOBgHAAzZdK7nehaSu4h5NHpygZG0YE8xPCAbslnJO5+ASBncfhyz3I7dyEWLWD8vVVcV6/j1PIfQoX8xAJJI43EAiPQaW2l0RXEmMoC27rRtHFDEgf8KFT+fguS2Qu1gcknOgp47hy6JIrfJmS5anycTWuVjCHGdiuQq5wG2k44BNalkvSatErBJ+xHEhUdyxN3FeWZvJIGzYDkgAqPIOLSdY2hrwVYpXquQ0MG3bJekUgtLKxHorrwBnGccYADLnHXUvYZr9aKeQqr2FfCVkU/4MGSGkY4C+nCqq4zk4IOiMJ7XbkUCKXqdzep+stSRQD/AEDD9dXvwV0AWOw8sKNGKbUrUT4IEtWZAuV9y20t9to+uqLqHTQ886VJQxsyrcoSAja00JlMqBvAYb2wDgDaudezUayoCQio7kPJtAGXKgEnHk4UDP2Ggk6aaaBpppoGmmmga1WoiyMquULKQHXGVJGMjIIyPPII1t00Hn3WYutVRvjljvwj80bRKshXHuExu/6efHpOuTHUqks6zHv9ItsrLkRjsv8AdwyjI+uQB4znAOvU+v8AT4Aj2GLwsg3NNCPxNq8nICt3Fxn0lWH2zqi6I1e4k0fzsfUYyNywzKgZPoSyoGxn94rkaDkMvHiSzXr34g2Fs9OAE0LYJzuiVduf1A+58GJB1FrE+WdLTYZY5oWjr3ouPTlGaMORnBAypyecEqZvxD8K102vD3OlWPyqJZSI5cnjbYR2CsfYbgePy++pfS/iAFGodfi2g4Ec0q4VgOcGVfTkEZEin9TkZIVssKIr96WJ7JKkNcDULIUfwWAx7g4Azu4wQT4AlXYmsKjv0ytM4AAlHU07rY8EyqAW+2SdSr3wo61zJ06yl+EcitOsdhcf/bb2I/hXGceSca5sWenylENavRs/8z5qF2iY48KDIO1yM+pftn6hY2emzFQJobbADIQ9XiZV58ZYA/8Avj6nVRP0uqwD9zp+fOH6hKSPsSY8H6HGM+311e9co0+1EywUqbHJMoqrbhlwP3JlRlUfZkDf6ZMXp3Tc/iRdQ6Yjp6l7NKEyjHuqCISZ/wAozoICygf8Qa0xA9DETzQKvtsrwQrEAB7sx8Z1OitTfLKQWjgB3p25E6dC+cc/+PKCOcgqDxyfOvsvVO5uY3+qWHjB3NEyUokA5O8yEbf1IzquisUS2+eWuZW8SSy2Lz4+hRY0jJ+m5iPtoMrHX5HlPzk1KVfq9hpYUTABUV4JMu3nlwSfrxnWVL47nrgIBGKr5AL01WPgk5iijdd2RjO6Rvbxzm0qdUIAFeW9OR4+W6bWjRR9BvhLAf66yl+OCrGPddeb3FixWrAH6DYmM/y+ftoIfVLctsSW1htGIqITLK5j3KT/AIaQV0y0fJJ9Te+W41o6Z0xN67VRM4AL9JmkUf8AVJI3/c2P6a3N1Iqd00ADt+9Z6nOePsF4x+muk+AlrWrDMPl5DEpDBYrEgBJwNtieTb9cAICQDzjOg7X4ZpMkCCSWCfBLRvDEI1CkYG1QzD3bkEZB/wBbnXxVAGAMAew190DTTTQNNNNA0000DTTTQNc51b4Ipzt3O32ZQSRNATE+T7kpjcf82ddHpoONsyzpXMF7szRk7GsdtnVhkDE0SkGJjyN4JUEZOOBrmemwLDK1RZZqM3HbrWmFipIASMRlgGKnj3VhxweV131/4biYvLD+zWHH+PEAGJ9t4xtkH2cH+hwR531O/c3/ACvVuntdgUnFiGFt2Dkb1aP0gnjKjYQPr7hW/E/QxDL32hm6a4OHnrgy1z91KFJYs/TbjjGM8noIes2FgEbz9P6pCVwQ8ywyEH2O/crf9WD9T76j9HlKFl6V1BZB4PT72QccZC7sMOPYDHPJ1lN06wf/APM1M/xCWvg/fAA/99BBrR1lV3q2k6TYOR2jcilikyPJAdtp9gcDb7A6whi62QGN1ng53TVzHYC4Gc7AVZhx+7k/Y6sB05UgY2/h3HOM1jG7YPuAj9wEfbP141W0IaquZKNTrNWXGN0cW8H7MJGYEcZwT50Gmr16JmDS9fZgPAbp/wD8sGH+2rGn8X14ZAydRntAZJiioxKSMezGNcckc51u/uC/Godep1ogw3bZaleFlzz6l7ZwfrzqdR6nbLbA/SbBK43Q2TDJgnkZQMR4B9OPbQcZbSrZk3OvXJATyzCOTH6DacfoM/Ye2rv4dmnpELDViIOFWb+7raylfbuYhAZsecNjOeTq36h0+wrYbptt8gHfD1aZlyfb1yIcj/LjVl0r4MSeJvm4bEWTxGeoTzZXz6xv2g/YFhx50EirX6nOC3zyRY8qenlf9O5OSddVShZEVWcuwHLEBcn9FAA1A6B8N16YIrq6hsZBlkccZ5w7EA8+QBq20DTTTQNNNNA0000DTTTQNNNNA0000DTTTQVPWvhmnb5sVo5DjG5l9WPoHHqH+uqrp/wX8tgVLtqGP/wSySoB/KJUYr/Q66vTQebdd6X8QqT2bkcqe21I42/qGQgf9+qmr8OdasOsd2SwIW4Yx2Yo9o99yqrbx9sf116/poOA6f8A2Q9OjyX7s2f4324//GF/3zqRZ/sp6YwwInTjHplc/wD7EjXb6aDi639mtVeGnuOgAAjawwUAew2bSB/XXYV4FjUIihVHAAGANbNNA0000DTTTQNNNNA0000DTTTQNNNNA0000DTTTQNNNNA0000DTTTQNNNNA0000DTTTQNNNNA0000H/9k=">
            <a:hlinkClick r:id="rId2"/>
          </p:cNvPr>
          <p:cNvSpPr>
            <a:spLocks noChangeAspect="1" noChangeArrowheads="1"/>
          </p:cNvSpPr>
          <p:nvPr/>
        </p:nvSpPr>
        <p:spPr bwMode="auto">
          <a:xfrm>
            <a:off x="180975" y="-1638300"/>
            <a:ext cx="26479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344" name="Picture 8" descr="https://www.postwire.com/wp-content/uploads/2012/08/finger-print1.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86" t="6079" b="15384"/>
          <a:stretch/>
        </p:blipFill>
        <p:spPr bwMode="auto">
          <a:xfrm rot="10800000">
            <a:off x="395742" y="22964"/>
            <a:ext cx="2425874" cy="299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6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0"/>
            <a:ext cx="4572000" cy="3970318"/>
          </a:xfrm>
          <a:prstGeom prst="rect">
            <a:avLst/>
          </a:prstGeom>
        </p:spPr>
        <p:txBody>
          <a:bodyPr>
            <a:spAutoFit/>
          </a:bodyPr>
          <a:lstStyle/>
          <a:p>
            <a:pPr marL="290513">
              <a:defRPr/>
            </a:pPr>
            <a:r>
              <a:rPr lang="en-US" altLang="en-US" dirty="0"/>
              <a:t>In the event of a serious </a:t>
            </a:r>
            <a:r>
              <a:rPr lang="en-US" altLang="en-US" dirty="0" smtClean="0"/>
              <a:t>injury, </a:t>
            </a:r>
            <a:r>
              <a:rPr lang="en-US" altLang="en-US" dirty="0"/>
              <a:t>notify </a:t>
            </a:r>
            <a:r>
              <a:rPr lang="en-US" altLang="en-US" dirty="0" smtClean="0"/>
              <a:t>Human Resources and/or Cal-OSHA </a:t>
            </a:r>
            <a:r>
              <a:rPr lang="en-US" altLang="en-US" dirty="0"/>
              <a:t>as required by </a:t>
            </a:r>
            <a:r>
              <a:rPr lang="en-US" altLang="en-US" dirty="0" smtClean="0"/>
              <a:t>law. As </a:t>
            </a:r>
            <a:r>
              <a:rPr lang="en-US" altLang="en-US" dirty="0"/>
              <a:t>soon as practically possible but </a:t>
            </a:r>
            <a:r>
              <a:rPr lang="en-US" altLang="en-US" i="1" dirty="0"/>
              <a:t>not longer than 8 hours after</a:t>
            </a:r>
            <a:r>
              <a:rPr lang="en-US" altLang="en-US" b="1" dirty="0"/>
              <a:t> </a:t>
            </a:r>
            <a:r>
              <a:rPr lang="en-US" altLang="en-US" dirty="0"/>
              <a:t>the employer knows or with diligent inquiry would have known of the death or serious injury or illness</a:t>
            </a:r>
          </a:p>
          <a:p>
            <a:pPr indent="4763">
              <a:defRPr/>
            </a:pPr>
            <a:r>
              <a:rPr lang="en-US" dirty="0"/>
              <a:t>    </a:t>
            </a:r>
            <a:r>
              <a:rPr lang="en-US" dirty="0" smtClean="0"/>
              <a:t>	Definition </a:t>
            </a:r>
            <a:r>
              <a:rPr lang="en-US" dirty="0"/>
              <a:t>of a serious injury:</a:t>
            </a:r>
          </a:p>
          <a:p>
            <a:pPr marL="1657350" lvl="3" indent="-285750">
              <a:buFont typeface="Arial" panose="020B0604020202020204" pitchFamily="34" charset="0"/>
              <a:buChar char="•"/>
              <a:defRPr/>
            </a:pPr>
            <a:r>
              <a:rPr lang="en-US" dirty="0" smtClean="0"/>
              <a:t>An </a:t>
            </a:r>
            <a:r>
              <a:rPr lang="en-US" dirty="0"/>
              <a:t>injury which causes </a:t>
            </a:r>
            <a:r>
              <a:rPr lang="en-US" dirty="0" smtClean="0"/>
              <a:t>death</a:t>
            </a:r>
            <a:endParaRPr lang="en-US" dirty="0"/>
          </a:p>
          <a:p>
            <a:pPr marL="1657350" lvl="3" indent="-285750">
              <a:buFont typeface="Arial" panose="020B0604020202020204" pitchFamily="34" charset="0"/>
              <a:buChar char="•"/>
              <a:defRPr/>
            </a:pPr>
            <a:r>
              <a:rPr lang="en-US" dirty="0" smtClean="0"/>
              <a:t>Amputation </a:t>
            </a:r>
            <a:r>
              <a:rPr lang="en-US" dirty="0"/>
              <a:t>of a body part</a:t>
            </a:r>
          </a:p>
          <a:p>
            <a:pPr marL="1657350" lvl="3" indent="-285750">
              <a:buFont typeface="Arial" panose="020B0604020202020204" pitchFamily="34" charset="0"/>
              <a:buChar char="•"/>
              <a:defRPr/>
            </a:pPr>
            <a:r>
              <a:rPr lang="en-US" dirty="0" smtClean="0"/>
              <a:t>Serious </a:t>
            </a:r>
            <a:r>
              <a:rPr lang="en-US" dirty="0"/>
              <a:t>disfigurement such </a:t>
            </a:r>
            <a:r>
              <a:rPr lang="en-US" dirty="0" smtClean="0"/>
              <a:t>as </a:t>
            </a:r>
            <a:r>
              <a:rPr lang="en-US" dirty="0"/>
              <a:t>crushing or burn</a:t>
            </a:r>
          </a:p>
          <a:p>
            <a:pPr marL="1657350" lvl="3" indent="-285750">
              <a:buFont typeface="Arial" panose="020B0604020202020204" pitchFamily="34" charset="0"/>
              <a:buChar char="•"/>
              <a:defRPr/>
            </a:pPr>
            <a:r>
              <a:rPr lang="en-US" dirty="0" smtClean="0"/>
              <a:t>In-patient </a:t>
            </a:r>
            <a:r>
              <a:rPr lang="en-US" dirty="0"/>
              <a:t>hospital stay for </a:t>
            </a:r>
            <a:r>
              <a:rPr lang="en-US" dirty="0" smtClean="0"/>
              <a:t>24 </a:t>
            </a:r>
            <a:r>
              <a:rPr lang="en-US" dirty="0"/>
              <a:t>hours or more</a:t>
            </a:r>
          </a:p>
        </p:txBody>
      </p:sp>
      <p:pic>
        <p:nvPicPr>
          <p:cNvPr id="10242" name="Picture 2" descr="http://www.cashmanequipment.com/blog/wp-content/uploads/2012/02/osha-small-town-resized-6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86000"/>
            <a:ext cx="2619375" cy="374332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762000"/>
            <a:ext cx="2853730" cy="1077218"/>
          </a:xfrm>
          <a:prstGeom prst="rect">
            <a:avLst/>
          </a:prstGeom>
          <a:noFill/>
        </p:spPr>
        <p:txBody>
          <a:bodyPr wrap="none" rtlCol="0">
            <a:spAutoFit/>
          </a:bodyPr>
          <a:lstStyle/>
          <a:p>
            <a:r>
              <a:rPr lang="en-US" sz="3600" b="1" dirty="0" smtClean="0">
                <a:solidFill>
                  <a:schemeClr val="accent6">
                    <a:lumMod val="75000"/>
                  </a:schemeClr>
                </a:solidFill>
              </a:rPr>
              <a:t>CAL-OSHA</a:t>
            </a:r>
            <a:r>
              <a:rPr lang="en-US" sz="2800" dirty="0" smtClean="0"/>
              <a:t> </a:t>
            </a:r>
          </a:p>
          <a:p>
            <a:r>
              <a:rPr lang="en-US" sz="2800" dirty="0"/>
              <a:t> </a:t>
            </a:r>
            <a:r>
              <a:rPr lang="en-US" sz="2800" dirty="0" smtClean="0"/>
              <a:t>               reporting</a:t>
            </a:r>
            <a:endParaRPr lang="en-US" sz="2800" dirty="0"/>
          </a:p>
        </p:txBody>
      </p:sp>
    </p:spTree>
    <p:extLst>
      <p:ext uri="{BB962C8B-B14F-4D97-AF65-F5344CB8AC3E}">
        <p14:creationId xmlns:p14="http://schemas.microsoft.com/office/powerpoint/2010/main" val="762827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9153" y="1905000"/>
            <a:ext cx="4572000" cy="4228850"/>
          </a:xfrm>
          <a:prstGeom prst="rect">
            <a:avLst/>
          </a:prstGeom>
        </p:spPr>
        <p:txBody>
          <a:bodyPr>
            <a:spAutoFit/>
          </a:bodyPr>
          <a:lstStyle/>
          <a:p>
            <a:pPr marL="285750" indent="-285750">
              <a:lnSpc>
                <a:spcPct val="80000"/>
              </a:lnSpc>
              <a:buFont typeface="Arial" panose="020B0604020202020204" pitchFamily="34" charset="0"/>
              <a:buChar char="•"/>
            </a:pPr>
            <a:r>
              <a:rPr lang="en-US" altLang="en-US" sz="1600" dirty="0" smtClean="0"/>
              <a:t>York reviews all new loss information and sets up a claim file</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Contacts are made.  Any questions?  Any discrepancies? Investigation?</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Initial letters are sent out</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Medical treatment is authorized- as appropriate</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Once employee is discharged from care, and all payments are made, claim is closed (MO Claim)</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If employee loses time from work, other benefits may be due</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If employee suffers permanent disability, or needs continuing medical care, the issues need to be resolved by a settlement (C&amp;R)</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Additional medical evaluations may be needed</a:t>
            </a:r>
          </a:p>
        </p:txBody>
      </p:sp>
      <p:pic>
        <p:nvPicPr>
          <p:cNvPr id="12290" name="Picture 2" descr="http://www.ikea.com/PIAimages/0094492_PE232631_S5.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73" t="6321" r="52205" b="3513"/>
          <a:stretch/>
        </p:blipFill>
        <p:spPr bwMode="auto">
          <a:xfrm>
            <a:off x="0" y="0"/>
            <a:ext cx="96659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ikea.com/PIAimages/0094492_PE232631_S5.JPG">
            <a:hlinkClick r:id="rId2"/>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313" t="6303" r="13720" b="5433"/>
          <a:stretch/>
        </p:blipFill>
        <p:spPr bwMode="auto">
          <a:xfrm>
            <a:off x="7872478" y="0"/>
            <a:ext cx="127152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0" y="533400"/>
            <a:ext cx="5460597" cy="1077218"/>
          </a:xfrm>
          <a:prstGeom prst="rect">
            <a:avLst/>
          </a:prstGeom>
          <a:noFill/>
        </p:spPr>
        <p:txBody>
          <a:bodyPr wrap="none" rtlCol="0">
            <a:spAutoFit/>
          </a:bodyPr>
          <a:lstStyle/>
          <a:p>
            <a:r>
              <a:rPr lang="en-US" sz="3600" b="1" dirty="0" smtClean="0">
                <a:solidFill>
                  <a:schemeClr val="accent6">
                    <a:lumMod val="75000"/>
                  </a:schemeClr>
                </a:solidFill>
              </a:rPr>
              <a:t>What</a:t>
            </a:r>
            <a:r>
              <a:rPr lang="en-US" sz="2800" dirty="0" smtClean="0"/>
              <a:t> happens behind the scenes</a:t>
            </a:r>
          </a:p>
          <a:p>
            <a:r>
              <a:rPr lang="en-US" sz="2800" dirty="0"/>
              <a:t> </a:t>
            </a:r>
            <a:r>
              <a:rPr lang="en-US" sz="2800" dirty="0" smtClean="0"/>
              <a:t>                                              …HR/York</a:t>
            </a:r>
            <a:endParaRPr lang="en-US" sz="2800" dirty="0"/>
          </a:p>
        </p:txBody>
      </p:sp>
    </p:spTree>
    <p:extLst>
      <p:ext uri="{BB962C8B-B14F-4D97-AF65-F5344CB8AC3E}">
        <p14:creationId xmlns:p14="http://schemas.microsoft.com/office/powerpoint/2010/main" val="3937916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4038600" cy="6518708"/>
          </a:xfrm>
          <a:prstGeom prst="rect">
            <a:avLst/>
          </a:prstGeom>
        </p:spPr>
        <p:txBody>
          <a:bodyPr wrap="square">
            <a:spAutoFit/>
          </a:bodyPr>
          <a:lstStyle/>
          <a:p>
            <a:pPr>
              <a:lnSpc>
                <a:spcPct val="90000"/>
              </a:lnSpc>
              <a:defRPr/>
            </a:pPr>
            <a:r>
              <a:rPr lang="en-US" altLang="en-US" sz="3200" b="1" dirty="0" smtClean="0">
                <a:solidFill>
                  <a:schemeClr val="accent6">
                    <a:lumMod val="75000"/>
                  </a:schemeClr>
                </a:solidFill>
              </a:rPr>
              <a:t>Employee</a:t>
            </a:r>
            <a:r>
              <a:rPr lang="en-US" altLang="en-US" b="1" dirty="0" smtClean="0"/>
              <a:t> benefits </a:t>
            </a:r>
            <a:r>
              <a:rPr lang="en-US" altLang="en-US" b="1" dirty="0"/>
              <a:t>under </a:t>
            </a:r>
            <a:r>
              <a:rPr lang="en-US" altLang="en-US" b="1" dirty="0" smtClean="0"/>
              <a:t>workers’ compensation</a:t>
            </a:r>
          </a:p>
          <a:p>
            <a:pPr>
              <a:lnSpc>
                <a:spcPct val="90000"/>
              </a:lnSpc>
              <a:defRPr/>
            </a:pPr>
            <a:endParaRPr lang="en-US" altLang="en-US" b="1" dirty="0"/>
          </a:p>
          <a:p>
            <a:pPr marL="742950" lvl="1" indent="-285750">
              <a:lnSpc>
                <a:spcPct val="90000"/>
              </a:lnSpc>
              <a:buFont typeface="Arial" panose="020B0604020202020204" pitchFamily="34" charset="0"/>
              <a:buChar char="•"/>
              <a:defRPr/>
            </a:pPr>
            <a:r>
              <a:rPr lang="en-US" altLang="en-US" dirty="0"/>
              <a:t>Medical Treatment </a:t>
            </a:r>
            <a:r>
              <a:rPr lang="en-US" altLang="en-US" dirty="0" smtClean="0"/>
              <a:t>to cure or relieve from effects of injury. Mandatory application of Utilization Review. Delayed claims covered up to $10,000.</a:t>
            </a:r>
          </a:p>
          <a:p>
            <a:pPr lvl="1">
              <a:lnSpc>
                <a:spcPct val="90000"/>
              </a:lnSpc>
              <a:defRPr/>
            </a:pPr>
            <a:endParaRPr lang="en-US" altLang="en-US" dirty="0"/>
          </a:p>
          <a:p>
            <a:pPr marL="742950" lvl="1" indent="-285750">
              <a:lnSpc>
                <a:spcPct val="90000"/>
              </a:lnSpc>
              <a:buFont typeface="Arial" panose="020B0604020202020204" pitchFamily="34" charset="0"/>
              <a:buChar char="•"/>
              <a:defRPr/>
            </a:pPr>
            <a:r>
              <a:rPr lang="en-US" altLang="en-US" dirty="0" smtClean="0"/>
              <a:t>Temporary </a:t>
            </a:r>
            <a:r>
              <a:rPr lang="en-US" altLang="en-US" dirty="0"/>
              <a:t>Disability (TD) </a:t>
            </a:r>
            <a:r>
              <a:rPr lang="en-US" altLang="en-US" dirty="0" smtClean="0"/>
              <a:t>and/or 4850 Benefits  provided when unable to perform work.</a:t>
            </a:r>
          </a:p>
          <a:p>
            <a:pPr lvl="1">
              <a:lnSpc>
                <a:spcPct val="90000"/>
              </a:lnSpc>
              <a:defRPr/>
            </a:pPr>
            <a:endParaRPr lang="en-US" altLang="en-US" dirty="0" smtClean="0"/>
          </a:p>
          <a:p>
            <a:pPr marL="742950" lvl="1" indent="-285750">
              <a:lnSpc>
                <a:spcPct val="90000"/>
              </a:lnSpc>
              <a:buFont typeface="Arial" panose="020B0604020202020204" pitchFamily="34" charset="0"/>
              <a:buChar char="•"/>
              <a:defRPr/>
            </a:pPr>
            <a:r>
              <a:rPr lang="en-US" altLang="en-US" dirty="0" smtClean="0"/>
              <a:t>Permanent </a:t>
            </a:r>
            <a:r>
              <a:rPr lang="en-US" altLang="en-US" dirty="0"/>
              <a:t>Disability (PD</a:t>
            </a:r>
            <a:r>
              <a:rPr lang="en-US" altLang="en-US" dirty="0" smtClean="0"/>
              <a:t>) to compensate for inability to compete in the labor market.</a:t>
            </a:r>
          </a:p>
          <a:p>
            <a:pPr lvl="1">
              <a:lnSpc>
                <a:spcPct val="90000"/>
              </a:lnSpc>
              <a:defRPr/>
            </a:pPr>
            <a:endParaRPr lang="en-US" altLang="en-US" dirty="0"/>
          </a:p>
          <a:p>
            <a:pPr marL="742950" lvl="1" indent="-285750">
              <a:lnSpc>
                <a:spcPct val="90000"/>
              </a:lnSpc>
              <a:buFont typeface="Arial" panose="020B0604020202020204" pitchFamily="34" charset="0"/>
              <a:buChar char="•"/>
              <a:defRPr/>
            </a:pPr>
            <a:r>
              <a:rPr lang="en-US" altLang="en-US" dirty="0" smtClean="0"/>
              <a:t>Supplemental </a:t>
            </a:r>
            <a:r>
              <a:rPr lang="en-US" altLang="en-US" dirty="0"/>
              <a:t>J</a:t>
            </a:r>
            <a:r>
              <a:rPr lang="en-US" altLang="en-US" dirty="0" smtClean="0"/>
              <a:t>ob Displacement Benefit (SJDB).</a:t>
            </a:r>
          </a:p>
          <a:p>
            <a:pPr lvl="1">
              <a:lnSpc>
                <a:spcPct val="90000"/>
              </a:lnSpc>
              <a:defRPr/>
            </a:pPr>
            <a:endParaRPr lang="en-US" altLang="en-US" dirty="0"/>
          </a:p>
          <a:p>
            <a:pPr marL="742950" lvl="1" indent="-285750">
              <a:lnSpc>
                <a:spcPct val="90000"/>
              </a:lnSpc>
              <a:buFont typeface="Arial" panose="020B0604020202020204" pitchFamily="34" charset="0"/>
              <a:buChar char="•"/>
              <a:defRPr/>
            </a:pPr>
            <a:r>
              <a:rPr lang="en-US" altLang="en-US" dirty="0"/>
              <a:t>Death </a:t>
            </a:r>
            <a:r>
              <a:rPr lang="en-US" altLang="en-US" dirty="0" smtClean="0"/>
              <a:t>benefits.</a:t>
            </a:r>
            <a:endParaRPr lang="en-US" altLang="en-US" dirty="0"/>
          </a:p>
          <a:p>
            <a:pPr>
              <a:lnSpc>
                <a:spcPct val="90000"/>
              </a:lnSpc>
              <a:defRPr/>
            </a:pPr>
            <a:endParaRPr lang="en-US" altLang="en-US" b="1" dirty="0"/>
          </a:p>
          <a:p>
            <a:pPr>
              <a:lnSpc>
                <a:spcPct val="90000"/>
              </a:lnSpc>
              <a:defRPr/>
            </a:pPr>
            <a:r>
              <a:rPr lang="en-US" altLang="en-US" dirty="0" smtClean="0"/>
              <a:t>Note: A “claim</a:t>
            </a:r>
            <a:r>
              <a:rPr lang="en-US" altLang="en-US" dirty="0"/>
              <a:t>” may be accepted, though there may be a denial on a specific benefit </a:t>
            </a:r>
            <a:r>
              <a:rPr lang="en-US" altLang="en-US" dirty="0" smtClean="0"/>
              <a:t>issue.</a:t>
            </a:r>
            <a:endParaRPr lang="en-US" dirty="0"/>
          </a:p>
        </p:txBody>
      </p:sp>
      <p:pic>
        <p:nvPicPr>
          <p:cNvPr id="4098" name="Picture 2" descr="http://exploregroupbenefits.com/wp-content/uploads/2015/01/WorkersComp.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2" r="51301"/>
          <a:stretch/>
        </p:blipFill>
        <p:spPr bwMode="auto">
          <a:xfrm>
            <a:off x="4766153" y="0"/>
            <a:ext cx="43778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99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casperlaw.com/fullpanel/uploads/files/burn-injuri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7624"/>
            <a:ext cx="4514850" cy="30003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23358" y="2133600"/>
            <a:ext cx="4768241" cy="3970318"/>
          </a:xfrm>
          <a:prstGeom prst="rect">
            <a:avLst/>
          </a:prstGeom>
        </p:spPr>
        <p:txBody>
          <a:bodyPr wrap="square">
            <a:spAutoFit/>
          </a:bodyPr>
          <a:lstStyle/>
          <a:p>
            <a:pPr marL="285750" indent="-285750">
              <a:buFont typeface="Arial" panose="020B0604020202020204" pitchFamily="34" charset="0"/>
              <a:buChar char="•"/>
            </a:pPr>
            <a:r>
              <a:rPr lang="en-US" altLang="en-US" dirty="0" smtClean="0"/>
              <a:t>If it is a medical emergency, go to the nearest emergency or call 911. </a:t>
            </a:r>
          </a:p>
          <a:p>
            <a:pPr marL="285750" indent="-285750">
              <a:buFont typeface="Arial" panose="020B0604020202020204" pitchFamily="34" charset="0"/>
              <a:buChar char="•"/>
            </a:pPr>
            <a:endParaRPr lang="en-US" altLang="en-US" dirty="0" smtClean="0"/>
          </a:p>
          <a:p>
            <a:pPr marL="285750" indent="-285750">
              <a:buFont typeface="Arial" panose="020B0604020202020204" pitchFamily="34" charset="0"/>
              <a:buChar char="•"/>
            </a:pPr>
            <a:r>
              <a:rPr lang="en-US" altLang="en-US" dirty="0" smtClean="0"/>
              <a:t>For non-emergency medical care and follow-up treatment, the employee should use the designated Occupational Medical Clinic unless pre-designation form completed.</a:t>
            </a:r>
          </a:p>
          <a:p>
            <a:endParaRPr lang="en-US" altLang="en-US" dirty="0" smtClean="0"/>
          </a:p>
          <a:p>
            <a:pPr marL="285750" indent="-285750">
              <a:buFont typeface="Arial" panose="020B0604020202020204" pitchFamily="34" charset="0"/>
              <a:buChar char="•"/>
            </a:pPr>
            <a:r>
              <a:rPr lang="en-US" altLang="en-US" dirty="0" smtClean="0"/>
              <a:t>The injured employee should inform the medical provider who treats them that the injury is job related.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Nurse Case Managers may be assigned to facilitate treatment.</a:t>
            </a:r>
            <a:endParaRPr lang="en-US" dirty="0"/>
          </a:p>
        </p:txBody>
      </p:sp>
      <p:sp>
        <p:nvSpPr>
          <p:cNvPr id="4" name="TextBox 3"/>
          <p:cNvSpPr txBox="1"/>
          <p:nvPr/>
        </p:nvSpPr>
        <p:spPr>
          <a:xfrm>
            <a:off x="1143000" y="838200"/>
            <a:ext cx="4455387" cy="646331"/>
          </a:xfrm>
          <a:prstGeom prst="rect">
            <a:avLst/>
          </a:prstGeom>
          <a:noFill/>
        </p:spPr>
        <p:txBody>
          <a:bodyPr wrap="none" rtlCol="0">
            <a:spAutoFit/>
          </a:bodyPr>
          <a:lstStyle/>
          <a:p>
            <a:r>
              <a:rPr lang="en-US" sz="3600" b="1" dirty="0" smtClean="0">
                <a:solidFill>
                  <a:schemeClr val="accent6">
                    <a:lumMod val="75000"/>
                  </a:schemeClr>
                </a:solidFill>
              </a:rPr>
              <a:t>Medical</a:t>
            </a:r>
            <a:r>
              <a:rPr lang="en-US" sz="2800" dirty="0" smtClean="0"/>
              <a:t> treatment options</a:t>
            </a:r>
            <a:endParaRPr lang="en-US" sz="2800" dirty="0"/>
          </a:p>
        </p:txBody>
      </p:sp>
    </p:spTree>
    <p:extLst>
      <p:ext uri="{BB962C8B-B14F-4D97-AF65-F5344CB8AC3E}">
        <p14:creationId xmlns:p14="http://schemas.microsoft.com/office/powerpoint/2010/main" val="453634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1981200"/>
            <a:ext cx="4572000" cy="3970318"/>
          </a:xfrm>
          <a:prstGeom prst="rect">
            <a:avLst/>
          </a:prstGeom>
        </p:spPr>
        <p:txBody>
          <a:bodyPr>
            <a:spAutoFit/>
          </a:bodyPr>
          <a:lstStyle/>
          <a:p>
            <a:pPr marL="285750" indent="-285750">
              <a:buFont typeface="Arial" panose="020B0604020202020204" pitchFamily="34" charset="0"/>
              <a:buChar char="•"/>
            </a:pPr>
            <a:r>
              <a:rPr lang="en-US" altLang="en-US" dirty="0"/>
              <a:t>Utilization Review </a:t>
            </a:r>
            <a:r>
              <a:rPr lang="en-US" altLang="en-US" dirty="0" smtClean="0"/>
              <a:t>Process</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smtClean="0"/>
              <a:t>Medical treatment including pharmacy, durable medical equipment, and mileage</a:t>
            </a:r>
          </a:p>
          <a:p>
            <a:pPr marL="285750" indent="-285750">
              <a:buFont typeface="Arial" panose="020B0604020202020204" pitchFamily="34" charset="0"/>
              <a:buChar char="•"/>
            </a:pPr>
            <a:endParaRPr lang="en-US" altLang="en-US" dirty="0" smtClean="0"/>
          </a:p>
          <a:p>
            <a:pPr marL="285750" indent="-285750">
              <a:buFont typeface="Arial" panose="020B0604020202020204" pitchFamily="34" charset="0"/>
              <a:buChar char="•"/>
            </a:pPr>
            <a:r>
              <a:rPr lang="en-US" altLang="en-US" dirty="0" smtClean="0"/>
              <a:t>Chiropractic, physical &amp; occupational therapy capped at 24 visits (unless post surgical)</a:t>
            </a:r>
          </a:p>
          <a:p>
            <a:pPr marL="285750" indent="-285750">
              <a:buFont typeface="Arial" panose="020B0604020202020204" pitchFamily="34" charset="0"/>
              <a:buChar char="•"/>
            </a:pPr>
            <a:endParaRPr lang="en-US" altLang="en-US" dirty="0" smtClean="0"/>
          </a:p>
          <a:p>
            <a:pPr marL="285750" indent="-285750">
              <a:buFont typeface="Arial" panose="020B0604020202020204" pitchFamily="34" charset="0"/>
              <a:buChar char="•"/>
            </a:pPr>
            <a:r>
              <a:rPr lang="en-US" altLang="en-US" dirty="0" smtClean="0"/>
              <a:t>All treatment in line with MTUS (Medical Treatment Utilization Schedule) </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smtClean="0"/>
              <a:t>Pharmacy/medications</a:t>
            </a:r>
          </a:p>
          <a:p>
            <a:endParaRPr lang="en-US" altLang="en-US" dirty="0" smtClean="0"/>
          </a:p>
        </p:txBody>
      </p:sp>
      <p:pic>
        <p:nvPicPr>
          <p:cNvPr id="5122" name="Picture 2" descr="http://www.womenfitness.net/img2013/artimg/feb/Zit-Killer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838200"/>
            <a:ext cx="5625001" cy="646331"/>
          </a:xfrm>
          <a:prstGeom prst="rect">
            <a:avLst/>
          </a:prstGeom>
          <a:noFill/>
        </p:spPr>
        <p:txBody>
          <a:bodyPr wrap="none" rtlCol="0">
            <a:spAutoFit/>
          </a:bodyPr>
          <a:lstStyle/>
          <a:p>
            <a:r>
              <a:rPr lang="en-US" altLang="en-US" sz="3600" b="1" dirty="0" smtClean="0">
                <a:solidFill>
                  <a:schemeClr val="accent6">
                    <a:lumMod val="75000"/>
                  </a:schemeClr>
                </a:solidFill>
              </a:rPr>
              <a:t>Medical </a:t>
            </a:r>
            <a:r>
              <a:rPr lang="en-US" altLang="en-US" dirty="0" smtClean="0"/>
              <a:t>treatment under workers’ compensation</a:t>
            </a:r>
          </a:p>
        </p:txBody>
      </p:sp>
    </p:spTree>
    <p:extLst>
      <p:ext uri="{BB962C8B-B14F-4D97-AF65-F5344CB8AC3E}">
        <p14:creationId xmlns:p14="http://schemas.microsoft.com/office/powerpoint/2010/main" val="1485346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46488"/>
            <a:ext cx="7696200" cy="4278094"/>
          </a:xfrm>
          <a:prstGeom prst="rect">
            <a:avLst/>
          </a:prstGeom>
        </p:spPr>
        <p:txBody>
          <a:bodyPr wrap="square">
            <a:spAutoFit/>
          </a:bodyPr>
          <a:lstStyle/>
          <a:p>
            <a:pPr marL="381000" indent="-381000">
              <a:lnSpc>
                <a:spcPct val="80000"/>
              </a:lnSpc>
            </a:pPr>
            <a:r>
              <a:rPr lang="en-US" altLang="en-US" sz="3600" b="1" dirty="0">
                <a:solidFill>
                  <a:schemeClr val="accent6">
                    <a:lumMod val="75000"/>
                  </a:schemeClr>
                </a:solidFill>
              </a:rPr>
              <a:t>Paid Leave </a:t>
            </a:r>
            <a:r>
              <a:rPr lang="en-US" altLang="en-US" sz="3200" dirty="0"/>
              <a:t>of Absence </a:t>
            </a:r>
            <a:endParaRPr lang="en-US" altLang="en-US" sz="3200" dirty="0" smtClean="0"/>
          </a:p>
          <a:p>
            <a:pPr marL="381000" indent="-381000">
              <a:lnSpc>
                <a:spcPct val="80000"/>
              </a:lnSpc>
            </a:pPr>
            <a:r>
              <a:rPr lang="en-US" altLang="en-US" sz="3200" dirty="0" smtClean="0"/>
              <a:t>            for Specified </a:t>
            </a:r>
            <a:r>
              <a:rPr lang="en-US" altLang="en-US" sz="3200" dirty="0"/>
              <a:t>Public Employees</a:t>
            </a:r>
          </a:p>
          <a:p>
            <a:pPr marL="381000" indent="-381000" algn="ctr">
              <a:lnSpc>
                <a:spcPct val="80000"/>
              </a:lnSpc>
            </a:pPr>
            <a:endParaRPr lang="en-US" altLang="en-US" sz="1600" b="1" dirty="0"/>
          </a:p>
          <a:p>
            <a:pPr marL="381000" indent="-381000">
              <a:lnSpc>
                <a:spcPct val="80000"/>
              </a:lnSpc>
            </a:pPr>
            <a:r>
              <a:rPr lang="en-US" altLang="en-US" sz="1600" dirty="0"/>
              <a:t>   	Whenever any person listed in subdivision (b) who is a member of PERS or a County Employees Retirement Laws is disabled, whether temporarily or permanently, injury or illness AOE/COE shall become entitled, regardless of his/her period of service with the City or County, to a leave of absence while so disabled without a loss of salary in lieu of TTD for the period of disability, but not to exceed one year or until that earlier date or is retired on PD Pension and is actually receiving disability pension payments or advance disability pension payments pursuant to Section 4850.3.</a:t>
            </a:r>
          </a:p>
          <a:p>
            <a:pPr marL="381000" indent="-381000">
              <a:lnSpc>
                <a:spcPct val="80000"/>
              </a:lnSpc>
            </a:pPr>
            <a:endParaRPr lang="en-US" altLang="en-US" sz="1600" dirty="0"/>
          </a:p>
          <a:p>
            <a:pPr marL="381000" indent="-381000">
              <a:lnSpc>
                <a:spcPct val="80000"/>
              </a:lnSpc>
              <a:buFont typeface="Wingdings" pitchFamily="2" charset="2"/>
              <a:buAutoNum type="arabicPeriod"/>
            </a:pPr>
            <a:r>
              <a:rPr lang="en-US" altLang="en-US" sz="1600" dirty="0"/>
              <a:t>City Police </a:t>
            </a:r>
            <a:r>
              <a:rPr lang="en-US" altLang="en-US" sz="1600" dirty="0" smtClean="0"/>
              <a:t>Officers</a:t>
            </a:r>
            <a:endParaRPr lang="en-US" altLang="en-US" sz="1600" dirty="0"/>
          </a:p>
          <a:p>
            <a:pPr marL="381000" indent="-381000">
              <a:lnSpc>
                <a:spcPct val="80000"/>
              </a:lnSpc>
              <a:buFont typeface="Wingdings" pitchFamily="2" charset="2"/>
              <a:buAutoNum type="arabicPeriod"/>
            </a:pPr>
            <a:r>
              <a:rPr lang="en-US" altLang="en-US" sz="1600" dirty="0"/>
              <a:t>City, </a:t>
            </a:r>
            <a:r>
              <a:rPr lang="en-US" altLang="en-US" sz="1600" dirty="0" smtClean="0"/>
              <a:t>County, </a:t>
            </a:r>
            <a:r>
              <a:rPr lang="en-US" altLang="en-US" sz="1600" dirty="0"/>
              <a:t>or </a:t>
            </a:r>
            <a:r>
              <a:rPr lang="en-US" altLang="en-US" sz="1600" dirty="0" smtClean="0"/>
              <a:t>District </a:t>
            </a:r>
            <a:r>
              <a:rPr lang="en-US" altLang="en-US" sz="1600" dirty="0"/>
              <a:t>Firefighters</a:t>
            </a:r>
          </a:p>
          <a:p>
            <a:pPr marL="381000" indent="-381000">
              <a:lnSpc>
                <a:spcPct val="80000"/>
              </a:lnSpc>
              <a:buFont typeface="Wingdings" pitchFamily="2" charset="2"/>
              <a:buAutoNum type="arabicPeriod"/>
            </a:pPr>
            <a:r>
              <a:rPr lang="en-US" altLang="en-US" sz="1600" dirty="0" smtClean="0"/>
              <a:t>Sheriffs </a:t>
            </a:r>
            <a:endParaRPr lang="en-US" altLang="en-US" sz="1600" dirty="0"/>
          </a:p>
          <a:p>
            <a:pPr marL="381000" indent="-381000">
              <a:lnSpc>
                <a:spcPct val="80000"/>
              </a:lnSpc>
              <a:buFont typeface="Wingdings" pitchFamily="2" charset="2"/>
              <a:buAutoNum type="arabicPeriod"/>
            </a:pPr>
            <a:r>
              <a:rPr lang="en-US" altLang="en-US" sz="1600" dirty="0" smtClean="0"/>
              <a:t>Officers </a:t>
            </a:r>
            <a:r>
              <a:rPr lang="en-US" altLang="en-US" sz="1600" dirty="0"/>
              <a:t>or employees of any </a:t>
            </a:r>
            <a:r>
              <a:rPr lang="en-US" altLang="en-US" sz="1600" dirty="0" smtClean="0"/>
              <a:t>Sheriff’s office.  </a:t>
            </a:r>
            <a:r>
              <a:rPr lang="en-US" altLang="en-US" sz="1600" dirty="0"/>
              <a:t>In 1995 and 2000 this code section was amended to include County Probation Officers, Peace Officers, Designated Airport Law Enforcement Officers, Harbor or Port Police Officers, Wardens, and School District Police Officers. Reserve </a:t>
            </a:r>
            <a:r>
              <a:rPr lang="en-US" altLang="en-US" sz="1600" dirty="0" smtClean="0"/>
              <a:t>Police and Firefighters </a:t>
            </a:r>
            <a:r>
              <a:rPr lang="en-US" altLang="en-US" sz="1600" dirty="0"/>
              <a:t>do not qualify for the special salary in lieu of compensation benefits.</a:t>
            </a:r>
          </a:p>
        </p:txBody>
      </p:sp>
      <p:sp>
        <p:nvSpPr>
          <p:cNvPr id="3" name="TextBox 2"/>
          <p:cNvSpPr txBox="1"/>
          <p:nvPr/>
        </p:nvSpPr>
        <p:spPr>
          <a:xfrm>
            <a:off x="5562600" y="483549"/>
            <a:ext cx="2518638" cy="369332"/>
          </a:xfrm>
          <a:prstGeom prst="rect">
            <a:avLst/>
          </a:prstGeom>
          <a:noFill/>
        </p:spPr>
        <p:txBody>
          <a:bodyPr wrap="none" rtlCol="0">
            <a:spAutoFit/>
          </a:bodyPr>
          <a:lstStyle/>
          <a:p>
            <a:r>
              <a:rPr lang="en-US" b="1" dirty="0" smtClean="0"/>
              <a:t>Labor Code Section 4850</a:t>
            </a:r>
            <a:endParaRPr lang="en-US" b="1" dirty="0"/>
          </a:p>
        </p:txBody>
      </p:sp>
    </p:spTree>
    <p:extLst>
      <p:ext uri="{BB962C8B-B14F-4D97-AF65-F5344CB8AC3E}">
        <p14:creationId xmlns:p14="http://schemas.microsoft.com/office/powerpoint/2010/main" val="215352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438400"/>
            <a:ext cx="3438395" cy="3139321"/>
          </a:xfrm>
          <a:prstGeom prst="rect">
            <a:avLst/>
          </a:prstGeom>
        </p:spPr>
        <p:txBody>
          <a:bodyPr wrap="square">
            <a:spAutoFit/>
          </a:bodyPr>
          <a:lstStyle/>
          <a:p>
            <a:pPr>
              <a:defRPr/>
            </a:pPr>
            <a:r>
              <a:rPr lang="en-US" altLang="en-US" b="1" u="sng" dirty="0">
                <a:solidFill>
                  <a:schemeClr val="tx2"/>
                </a:solidFill>
              </a:rPr>
              <a:t>Employer Benefits</a:t>
            </a:r>
          </a:p>
          <a:p>
            <a:pPr lvl="1">
              <a:buFont typeface="Arial" panose="020B0604020202020204" pitchFamily="34" charset="0"/>
              <a:buChar char="•"/>
              <a:defRPr/>
            </a:pPr>
            <a:r>
              <a:rPr lang="en-US" altLang="en-US" dirty="0"/>
              <a:t>Eliminates costs of hiring new employees and temporary replacements.</a:t>
            </a:r>
          </a:p>
          <a:p>
            <a:pPr lvl="1">
              <a:buFont typeface="Arial" panose="020B0604020202020204" pitchFamily="34" charset="0"/>
              <a:buChar char="•"/>
              <a:defRPr/>
            </a:pPr>
            <a:r>
              <a:rPr lang="en-US" altLang="en-US" dirty="0"/>
              <a:t>No temporary disability payments.</a:t>
            </a:r>
          </a:p>
          <a:p>
            <a:pPr lvl="1">
              <a:buFont typeface="Arial" panose="020B0604020202020204" pitchFamily="34" charset="0"/>
              <a:buChar char="•"/>
              <a:defRPr/>
            </a:pPr>
            <a:r>
              <a:rPr lang="en-US" altLang="en-US" dirty="0"/>
              <a:t>May reduce permanent disability.</a:t>
            </a:r>
          </a:p>
          <a:p>
            <a:pPr lvl="1">
              <a:buFont typeface="Arial" panose="020B0604020202020204" pitchFamily="34" charset="0"/>
              <a:buChar char="•"/>
              <a:defRPr/>
            </a:pPr>
            <a:r>
              <a:rPr lang="en-US" altLang="en-US" dirty="0"/>
              <a:t>Medical savings (Employee recovers faster).</a:t>
            </a:r>
          </a:p>
          <a:p>
            <a:pPr lvl="1">
              <a:buFont typeface="Arial" panose="020B0604020202020204" pitchFamily="34" charset="0"/>
              <a:buChar char="•"/>
              <a:defRPr/>
            </a:pPr>
            <a:r>
              <a:rPr lang="en-US" altLang="en-US" dirty="0"/>
              <a:t>Improves employee morale.</a:t>
            </a:r>
          </a:p>
        </p:txBody>
      </p:sp>
      <p:sp>
        <p:nvSpPr>
          <p:cNvPr id="3" name="Rectangle 2"/>
          <p:cNvSpPr/>
          <p:nvPr/>
        </p:nvSpPr>
        <p:spPr>
          <a:xfrm>
            <a:off x="4648200" y="3048000"/>
            <a:ext cx="3657600" cy="2862322"/>
          </a:xfrm>
          <a:prstGeom prst="rect">
            <a:avLst/>
          </a:prstGeom>
        </p:spPr>
        <p:txBody>
          <a:bodyPr wrap="square">
            <a:spAutoFit/>
          </a:bodyPr>
          <a:lstStyle/>
          <a:p>
            <a:pPr>
              <a:spcBef>
                <a:spcPct val="0"/>
              </a:spcBef>
            </a:pPr>
            <a:r>
              <a:rPr lang="en-US" altLang="en-US" b="1" u="sng" dirty="0">
                <a:solidFill>
                  <a:schemeClr val="tx2"/>
                </a:solidFill>
              </a:rPr>
              <a:t>Employee Benefits</a:t>
            </a:r>
          </a:p>
          <a:p>
            <a:pPr lvl="1">
              <a:spcBef>
                <a:spcPct val="0"/>
              </a:spcBef>
              <a:buFont typeface="Arial" pitchFamily="34" charset="0"/>
              <a:buChar char="•"/>
            </a:pPr>
            <a:r>
              <a:rPr lang="en-US" altLang="en-US" dirty="0"/>
              <a:t>Continues to be productive.</a:t>
            </a:r>
          </a:p>
          <a:p>
            <a:pPr lvl="1">
              <a:spcBef>
                <a:spcPct val="0"/>
              </a:spcBef>
              <a:buFont typeface="Arial" pitchFamily="34" charset="0"/>
              <a:buChar char="•"/>
            </a:pPr>
            <a:r>
              <a:rPr lang="en-US" altLang="en-US" dirty="0"/>
              <a:t>Remains in touch with co-workers and works in familiar setting.</a:t>
            </a:r>
          </a:p>
          <a:p>
            <a:pPr lvl="1">
              <a:spcBef>
                <a:spcPct val="0"/>
              </a:spcBef>
              <a:buFont typeface="Arial" pitchFamily="34" charset="0"/>
              <a:buChar char="•"/>
            </a:pPr>
            <a:r>
              <a:rPr lang="en-US" altLang="en-US" dirty="0"/>
              <a:t>Avoids feeling isolated and depressed.</a:t>
            </a:r>
          </a:p>
          <a:p>
            <a:pPr lvl="1">
              <a:spcBef>
                <a:spcPct val="0"/>
              </a:spcBef>
              <a:buFont typeface="Arial" pitchFamily="34" charset="0"/>
              <a:buChar char="•"/>
            </a:pPr>
            <a:r>
              <a:rPr lang="en-US" altLang="en-US" dirty="0"/>
              <a:t>Avoids financial stress.</a:t>
            </a:r>
          </a:p>
          <a:p>
            <a:pPr lvl="1">
              <a:spcBef>
                <a:spcPct val="0"/>
              </a:spcBef>
              <a:buFont typeface="Arial" pitchFamily="34" charset="0"/>
              <a:buChar char="•"/>
            </a:pPr>
            <a:r>
              <a:rPr lang="en-US" altLang="en-US" dirty="0"/>
              <a:t>Shows initiative and commitment to return to work.</a:t>
            </a:r>
          </a:p>
        </p:txBody>
      </p:sp>
      <p:sp>
        <p:nvSpPr>
          <p:cNvPr id="4" name="Rectangle 3"/>
          <p:cNvSpPr/>
          <p:nvPr/>
        </p:nvSpPr>
        <p:spPr>
          <a:xfrm>
            <a:off x="685800" y="762000"/>
            <a:ext cx="5643789" cy="646331"/>
          </a:xfrm>
          <a:prstGeom prst="rect">
            <a:avLst/>
          </a:prstGeom>
        </p:spPr>
        <p:txBody>
          <a:bodyPr wrap="none">
            <a:spAutoFit/>
          </a:bodyPr>
          <a:lstStyle/>
          <a:p>
            <a:r>
              <a:rPr lang="en-US" altLang="en-US" sz="3600" b="1" dirty="0" smtClean="0">
                <a:solidFill>
                  <a:schemeClr val="accent6">
                    <a:lumMod val="75000"/>
                  </a:schemeClr>
                </a:solidFill>
              </a:rPr>
              <a:t>Return </a:t>
            </a:r>
            <a:r>
              <a:rPr lang="en-US" altLang="en-US" sz="3200" dirty="0" smtClean="0"/>
              <a:t>to Work - Modified Duty</a:t>
            </a:r>
            <a:endParaRPr lang="en-US" sz="3200" dirty="0"/>
          </a:p>
        </p:txBody>
      </p:sp>
      <p:sp>
        <p:nvSpPr>
          <p:cNvPr id="5" name="Rectangle 4"/>
          <p:cNvSpPr/>
          <p:nvPr/>
        </p:nvSpPr>
        <p:spPr>
          <a:xfrm>
            <a:off x="721290" y="1523999"/>
            <a:ext cx="6248400" cy="646331"/>
          </a:xfrm>
          <a:prstGeom prst="rect">
            <a:avLst/>
          </a:prstGeom>
        </p:spPr>
        <p:txBody>
          <a:bodyPr wrap="square">
            <a:spAutoFit/>
          </a:bodyPr>
          <a:lstStyle/>
          <a:p>
            <a:pPr>
              <a:spcBef>
                <a:spcPct val="0"/>
              </a:spcBef>
            </a:pPr>
            <a:r>
              <a:rPr lang="en-US" altLang="en-US" dirty="0" smtClean="0"/>
              <a:t> </a:t>
            </a:r>
            <a:r>
              <a:rPr lang="en-US" altLang="en-US" dirty="0"/>
              <a:t>Modified duty refers to changing parts of the employee’s </a:t>
            </a:r>
            <a:r>
              <a:rPr lang="en-US" altLang="en-US" dirty="0" smtClean="0"/>
              <a:t>normal </a:t>
            </a:r>
          </a:p>
          <a:p>
            <a:pPr>
              <a:spcBef>
                <a:spcPct val="0"/>
              </a:spcBef>
            </a:pPr>
            <a:r>
              <a:rPr lang="en-US" altLang="en-US" dirty="0" smtClean="0"/>
              <a:t>duties </a:t>
            </a:r>
            <a:r>
              <a:rPr lang="en-US" altLang="en-US" dirty="0"/>
              <a:t>to accommodate temporary physical limitations.</a:t>
            </a:r>
          </a:p>
        </p:txBody>
      </p:sp>
      <p:pic>
        <p:nvPicPr>
          <p:cNvPr id="18434" name="Picture 2" descr="http://img09.deviantart.net/aadf/i/2014/290/8/8/walk_to_work_sign_by_topher147-d83563m.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638" y="457200"/>
            <a:ext cx="1871663"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400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heinrichsroofing.com/site/wp-content/uploads/2013/04/iStock_000017131072_Medium.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209800"/>
            <a:ext cx="295275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1663" y="1219200"/>
            <a:ext cx="4806957" cy="4216539"/>
          </a:xfrm>
          <a:prstGeom prst="rect">
            <a:avLst/>
          </a:prstGeom>
          <a:noFill/>
        </p:spPr>
        <p:txBody>
          <a:bodyPr wrap="none" rtlCol="0">
            <a:spAutoFit/>
          </a:bodyPr>
          <a:lstStyle/>
          <a:p>
            <a:r>
              <a:rPr lang="en-US" sz="2800" b="1" dirty="0" smtClean="0">
                <a:solidFill>
                  <a:schemeClr val="accent6">
                    <a:lumMod val="75000"/>
                  </a:schemeClr>
                </a:solidFill>
              </a:rPr>
              <a:t>Agenda</a:t>
            </a:r>
            <a:r>
              <a:rPr lang="en-US" sz="2400" b="1" dirty="0" smtClean="0">
                <a:solidFill>
                  <a:schemeClr val="accent6">
                    <a:lumMod val="75000"/>
                  </a:schemeClr>
                </a:solidFill>
              </a:rPr>
              <a:t> </a:t>
            </a:r>
          </a:p>
          <a:p>
            <a:endParaRPr lang="en-US" sz="2400" dirty="0"/>
          </a:p>
          <a:p>
            <a:pPr marL="342900" indent="-342900">
              <a:buFont typeface="Arial" panose="020B0604020202020204" pitchFamily="34" charset="0"/>
              <a:buChar char="•"/>
            </a:pPr>
            <a:r>
              <a:rPr lang="en-US" sz="2400" dirty="0" smtClean="0"/>
              <a:t>History of Workers’ Compensation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Reporting Injuries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Forms and Compliance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Benefits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Questions/Answers/Discussion</a:t>
            </a:r>
            <a:endParaRPr lang="en-US" sz="2400" dirty="0"/>
          </a:p>
        </p:txBody>
      </p:sp>
    </p:spTree>
    <p:extLst>
      <p:ext uri="{BB962C8B-B14F-4D97-AF65-F5344CB8AC3E}">
        <p14:creationId xmlns:p14="http://schemas.microsoft.com/office/powerpoint/2010/main" val="2745715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66843"/>
            <a:ext cx="7467600" cy="2585323"/>
          </a:xfrm>
          <a:prstGeom prst="rect">
            <a:avLst/>
          </a:prstGeom>
        </p:spPr>
        <p:txBody>
          <a:bodyPr wrap="square">
            <a:spAutoFit/>
          </a:bodyPr>
          <a:lstStyle/>
          <a:p>
            <a:endParaRPr lang="en-US" altLang="en-US" dirty="0" smtClean="0"/>
          </a:p>
          <a:p>
            <a:r>
              <a:rPr lang="en-US" altLang="en-US" b="1" dirty="0" smtClean="0"/>
              <a:t>Stipulations</a:t>
            </a:r>
            <a:r>
              <a:rPr lang="en-US" altLang="en-US" dirty="0" smtClean="0"/>
              <a:t>: Settles out Permanent Disability and is paid out in a schedule. </a:t>
            </a:r>
          </a:p>
          <a:p>
            <a:pPr marL="742950" lvl="1" indent="-285750">
              <a:buFont typeface="Arial" panose="020B0604020202020204" pitchFamily="34" charset="0"/>
              <a:buChar char="•"/>
            </a:pPr>
            <a:r>
              <a:rPr lang="en-US" altLang="en-US" dirty="0"/>
              <a:t>O</a:t>
            </a:r>
            <a:r>
              <a:rPr lang="en-US" altLang="en-US" dirty="0" smtClean="0"/>
              <a:t>ffers the injured worker lifetime future medical benefits for the affected body part.</a:t>
            </a:r>
          </a:p>
          <a:p>
            <a:endParaRPr lang="en-US" altLang="en-US" b="1" u="sng" dirty="0"/>
          </a:p>
          <a:p>
            <a:r>
              <a:rPr lang="en-US" altLang="en-US" b="1" dirty="0" smtClean="0"/>
              <a:t>Compromise &amp; Release</a:t>
            </a:r>
            <a:r>
              <a:rPr lang="en-US" altLang="en-US" dirty="0" smtClean="0"/>
              <a:t>: Settles out permanent disability, future medical treatment, and the right to reopen the claim.</a:t>
            </a:r>
          </a:p>
          <a:p>
            <a:pPr marL="742950" lvl="1" indent="-285750">
              <a:buFont typeface="Arial" panose="020B0604020202020204" pitchFamily="34" charset="0"/>
              <a:buChar char="•"/>
            </a:pPr>
            <a:r>
              <a:rPr lang="en-US" altLang="en-US" dirty="0" smtClean="0"/>
              <a:t>Paid out in a lump sum payment less any previous advance made during the claim.</a:t>
            </a:r>
          </a:p>
        </p:txBody>
      </p:sp>
      <p:sp>
        <p:nvSpPr>
          <p:cNvPr id="3" name="AutoShape 2" descr="Image result for court settlemen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court settlemen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486" name="Picture 6" descr="http://www.creditcards.com/credit-card-news/images/dollar-gavel.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3" t="14076" r="-1973"/>
          <a:stretch/>
        </p:blipFill>
        <p:spPr bwMode="auto">
          <a:xfrm>
            <a:off x="5638800" y="4953000"/>
            <a:ext cx="3581400" cy="18414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609600"/>
            <a:ext cx="4885696" cy="707886"/>
          </a:xfrm>
          <a:prstGeom prst="rect">
            <a:avLst/>
          </a:prstGeom>
          <a:noFill/>
        </p:spPr>
        <p:txBody>
          <a:bodyPr wrap="none" rtlCol="0">
            <a:spAutoFit/>
          </a:bodyPr>
          <a:lstStyle/>
          <a:p>
            <a:r>
              <a:rPr lang="en-US" sz="4000" b="1" dirty="0" smtClean="0">
                <a:solidFill>
                  <a:schemeClr val="accent6">
                    <a:lumMod val="75000"/>
                  </a:schemeClr>
                </a:solidFill>
              </a:rPr>
              <a:t>Types</a:t>
            </a:r>
            <a:r>
              <a:rPr lang="en-US" sz="3200" dirty="0" smtClean="0"/>
              <a:t> of claim settlements</a:t>
            </a:r>
            <a:endParaRPr lang="en-US" sz="3200" dirty="0"/>
          </a:p>
        </p:txBody>
      </p:sp>
    </p:spTree>
    <p:extLst>
      <p:ext uri="{BB962C8B-B14F-4D97-AF65-F5344CB8AC3E}">
        <p14:creationId xmlns:p14="http://schemas.microsoft.com/office/powerpoint/2010/main" val="851697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2438400"/>
            <a:ext cx="4572000" cy="2086725"/>
          </a:xfrm>
          <a:prstGeom prst="rect">
            <a:avLst/>
          </a:prstGeom>
        </p:spPr>
        <p:txBody>
          <a:bodyPr>
            <a:spAutoFit/>
          </a:bodyPr>
          <a:lstStyle/>
          <a:p>
            <a:pPr marL="381000" indent="-381000">
              <a:lnSpc>
                <a:spcPct val="90000"/>
              </a:lnSpc>
            </a:pPr>
            <a:r>
              <a:rPr lang="en-US" altLang="en-US" b="1" dirty="0" smtClean="0"/>
              <a:t>How long does an employer have to provide the employee with a DWC-1 Claim Form? </a:t>
            </a:r>
          </a:p>
          <a:p>
            <a:pPr marL="381000" indent="-381000" algn="ctr">
              <a:lnSpc>
                <a:spcPct val="90000"/>
              </a:lnSpc>
            </a:pPr>
            <a:endParaRPr lang="en-US" altLang="en-US" b="1" dirty="0" smtClean="0"/>
          </a:p>
          <a:p>
            <a:pPr marL="381000" indent="-381000" algn="ctr">
              <a:lnSpc>
                <a:spcPct val="90000"/>
              </a:lnSpc>
            </a:pPr>
            <a:endParaRPr lang="en-US" altLang="en-US" b="1" dirty="0" smtClean="0"/>
          </a:p>
          <a:p>
            <a:pPr marL="381000" indent="-381000" algn="ctr">
              <a:lnSpc>
                <a:spcPct val="90000"/>
              </a:lnSpc>
            </a:pPr>
            <a:endParaRPr lang="en-US" altLang="en-US" b="1" dirty="0" smtClean="0"/>
          </a:p>
          <a:p>
            <a:pPr marL="381000" indent="-381000">
              <a:lnSpc>
                <a:spcPct val="90000"/>
              </a:lnSpc>
            </a:pPr>
            <a:r>
              <a:rPr lang="en-US" altLang="en-US" b="1" dirty="0" smtClean="0"/>
              <a:t>True or False:  The employee should not be referred to the doctor until after WC Carrier (York) receives notice of the claim?  </a:t>
            </a:r>
          </a:p>
        </p:txBody>
      </p:sp>
      <p:pic>
        <p:nvPicPr>
          <p:cNvPr id="21506" name="Picture 2" descr="http://www.post-gazette.com/image/2013/11/08/ca66,7,1183,1499/Trebe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90601"/>
            <a:ext cx="3505200" cy="5867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27306" y="609600"/>
            <a:ext cx="5802294" cy="646331"/>
          </a:xfrm>
          <a:prstGeom prst="rect">
            <a:avLst/>
          </a:prstGeom>
        </p:spPr>
        <p:txBody>
          <a:bodyPr wrap="none">
            <a:spAutoFit/>
          </a:bodyPr>
          <a:lstStyle/>
          <a:p>
            <a:r>
              <a:rPr lang="en-US" altLang="en-US" sz="3600" b="1" dirty="0" smtClean="0">
                <a:solidFill>
                  <a:schemeClr val="accent6">
                    <a:lumMod val="75000"/>
                  </a:schemeClr>
                </a:solidFill>
              </a:rPr>
              <a:t>Quiz</a:t>
            </a:r>
            <a:r>
              <a:rPr lang="en-US" altLang="en-US" sz="2800" dirty="0" smtClean="0"/>
              <a:t> – After Knowledge of an injury? </a:t>
            </a:r>
            <a:endParaRPr lang="en-US" sz="2800" dirty="0"/>
          </a:p>
        </p:txBody>
      </p:sp>
    </p:spTree>
    <p:extLst>
      <p:ext uri="{BB962C8B-B14F-4D97-AF65-F5344CB8AC3E}">
        <p14:creationId xmlns:p14="http://schemas.microsoft.com/office/powerpoint/2010/main" val="3404318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tarsmedia.ign.com/stars/image/article/855/855738/will-ferrell-20080228035451742.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57" r="24258"/>
          <a:stretch/>
        </p:blipFill>
        <p:spPr bwMode="auto">
          <a:xfrm>
            <a:off x="5334000" y="0"/>
            <a:ext cx="3814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1828800"/>
            <a:ext cx="4495800" cy="3785652"/>
          </a:xfrm>
          <a:prstGeom prst="rect">
            <a:avLst/>
          </a:prstGeom>
        </p:spPr>
        <p:txBody>
          <a:bodyPr wrap="square">
            <a:spAutoFit/>
          </a:bodyPr>
          <a:lstStyle/>
          <a:p>
            <a:pPr marL="381000" indent="-381000">
              <a:buFont typeface="Arial" panose="020B0604020202020204" pitchFamily="34" charset="0"/>
              <a:buChar char="•"/>
            </a:pPr>
            <a:r>
              <a:rPr lang="en-US" altLang="en-US" sz="1600" dirty="0" smtClean="0"/>
              <a:t>Employee has food allergy and complains of a reaction because of something shared by co-worker during an office party.  Employee leaves work and seeks medical treatment.</a:t>
            </a:r>
          </a:p>
          <a:p>
            <a:r>
              <a:rPr lang="en-US" altLang="en-US" sz="1600" dirty="0" smtClean="0"/>
              <a:t>	Give a DWC-1, or not?</a:t>
            </a:r>
          </a:p>
          <a:p>
            <a:pPr marL="381000" indent="-381000">
              <a:buFont typeface="Arial" panose="020B0604020202020204" pitchFamily="34" charset="0"/>
              <a:buChar char="•"/>
            </a:pPr>
            <a:endParaRPr lang="en-US" altLang="en-US" sz="1600" dirty="0" smtClean="0"/>
          </a:p>
          <a:p>
            <a:pPr marL="381000" indent="-381000">
              <a:buFont typeface="Arial" panose="020B0604020202020204" pitchFamily="34" charset="0"/>
              <a:buChar char="•"/>
            </a:pPr>
            <a:r>
              <a:rPr lang="en-US" altLang="en-US" sz="1600" dirty="0" smtClean="0"/>
              <a:t>Employee faints and hits head on the desk.  Tells paramedics that she has diabetes and sometimes passes out from hypoglycemia.</a:t>
            </a:r>
          </a:p>
          <a:p>
            <a:r>
              <a:rPr lang="en-US" altLang="en-US" sz="1600" dirty="0"/>
              <a:t> </a:t>
            </a:r>
            <a:r>
              <a:rPr lang="en-US" altLang="en-US" sz="1600" dirty="0" smtClean="0"/>
              <a:t>      </a:t>
            </a:r>
            <a:r>
              <a:rPr lang="en-US" altLang="en-US" sz="1600" smtClean="0"/>
              <a:t>	Industrial or not?</a:t>
            </a:r>
            <a:endParaRPr lang="en-US" altLang="en-US" sz="1600" dirty="0" smtClean="0"/>
          </a:p>
          <a:p>
            <a:pPr marL="381000" indent="-381000">
              <a:buFont typeface="Arial" panose="020B0604020202020204" pitchFamily="34" charset="0"/>
              <a:buChar char="•"/>
            </a:pPr>
            <a:endParaRPr lang="en-US" altLang="en-US" sz="1600" dirty="0" smtClean="0"/>
          </a:p>
          <a:p>
            <a:pPr marL="381000" indent="-381000">
              <a:buFont typeface="Arial" panose="020B0604020202020204" pitchFamily="34" charset="0"/>
              <a:buChar char="•"/>
            </a:pPr>
            <a:r>
              <a:rPr lang="en-US" altLang="en-US" sz="1600" dirty="0" smtClean="0"/>
              <a:t>Employee has a pre-existing back condition, but says back hurts after moving boxes and is going to the doctor.</a:t>
            </a:r>
          </a:p>
          <a:p>
            <a:pPr marL="381000" indent="-381000"/>
            <a:r>
              <a:rPr lang="en-US" altLang="en-US" sz="1600" dirty="0" smtClean="0"/>
              <a:t>		Give a DWC-1, or not?  </a:t>
            </a:r>
          </a:p>
        </p:txBody>
      </p:sp>
      <p:sp>
        <p:nvSpPr>
          <p:cNvPr id="3" name="Rectangle 2"/>
          <p:cNvSpPr/>
          <p:nvPr/>
        </p:nvSpPr>
        <p:spPr>
          <a:xfrm>
            <a:off x="228600" y="457200"/>
            <a:ext cx="4196149" cy="1138773"/>
          </a:xfrm>
          <a:prstGeom prst="rect">
            <a:avLst/>
          </a:prstGeom>
        </p:spPr>
        <p:txBody>
          <a:bodyPr wrap="none">
            <a:spAutoFit/>
          </a:bodyPr>
          <a:lstStyle/>
          <a:p>
            <a:r>
              <a:rPr lang="en-US" altLang="en-US" sz="4000" b="1" dirty="0" smtClean="0">
                <a:solidFill>
                  <a:schemeClr val="accent6">
                    <a:lumMod val="75000"/>
                  </a:schemeClr>
                </a:solidFill>
              </a:rPr>
              <a:t>Quiz</a:t>
            </a:r>
            <a:r>
              <a:rPr lang="en-US" altLang="en-US" sz="2800" dirty="0" smtClean="0"/>
              <a:t> – </a:t>
            </a:r>
          </a:p>
          <a:p>
            <a:r>
              <a:rPr lang="en-US" altLang="en-US" sz="2800" dirty="0"/>
              <a:t> </a:t>
            </a:r>
            <a:r>
              <a:rPr lang="en-US" altLang="en-US" sz="2800" dirty="0" smtClean="0"/>
              <a:t>       To Give or Not to Give?</a:t>
            </a:r>
            <a:endParaRPr lang="en-US" sz="2800" dirty="0"/>
          </a:p>
        </p:txBody>
      </p:sp>
    </p:spTree>
    <p:extLst>
      <p:ext uri="{BB962C8B-B14F-4D97-AF65-F5344CB8AC3E}">
        <p14:creationId xmlns:p14="http://schemas.microsoft.com/office/powerpoint/2010/main" val="3952532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encrypted-tbn2.gstatic.com/images?q=tbn:ANd9GcSb--vSuDJTUympDDuicsLozJ6gl3LESDy8A_pyc7IiQoDyPXv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00200"/>
            <a:ext cx="2895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10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archive.archaeology.org/1201/features/images/west_virginia_mountaintop_rescue5.gif">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07" t="12694" r="4109" b="4292"/>
          <a:stretch/>
        </p:blipFill>
        <p:spPr bwMode="auto">
          <a:xfrm>
            <a:off x="-13570" y="8351"/>
            <a:ext cx="3676389" cy="68496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0" y="1066800"/>
            <a:ext cx="5271956" cy="4524315"/>
          </a:xfrm>
          <a:prstGeom prst="rect">
            <a:avLst/>
          </a:prstGeom>
          <a:noFill/>
        </p:spPr>
        <p:txBody>
          <a:bodyPr wrap="none" rtlCol="0">
            <a:spAutoFit/>
          </a:bodyPr>
          <a:lstStyle/>
          <a:p>
            <a:endParaRPr lang="en-US" dirty="0" smtClean="0"/>
          </a:p>
          <a:p>
            <a:endParaRPr lang="en-US" dirty="0"/>
          </a:p>
          <a:p>
            <a:endParaRPr lang="en-US" b="1" dirty="0" smtClean="0">
              <a:solidFill>
                <a:schemeClr val="accent6">
                  <a:lumMod val="75000"/>
                </a:schemeClr>
              </a:solidFill>
            </a:endParaRPr>
          </a:p>
          <a:p>
            <a:r>
              <a:rPr lang="en-US" b="1" dirty="0" smtClean="0">
                <a:solidFill>
                  <a:schemeClr val="accent6">
                    <a:lumMod val="75000"/>
                  </a:schemeClr>
                </a:solidFill>
              </a:rPr>
              <a:t>Before Workers’ Compensation</a:t>
            </a:r>
          </a:p>
          <a:p>
            <a:pPr marL="285750" indent="-285750">
              <a:buFont typeface="Arial" panose="020B0604020202020204" pitchFamily="34" charset="0"/>
              <a:buChar char="•"/>
            </a:pPr>
            <a:r>
              <a:rPr lang="en-US" dirty="0" smtClean="0"/>
              <a:t>Employees Suing Employers</a:t>
            </a:r>
          </a:p>
          <a:p>
            <a:pPr marL="285750" indent="-285750">
              <a:buFont typeface="Arial" panose="020B0604020202020204" pitchFamily="34" charset="0"/>
              <a:buChar char="•"/>
            </a:pPr>
            <a:r>
              <a:rPr lang="en-US" dirty="0" smtClean="0"/>
              <a:t>Civil Litigation was costly and adversely </a:t>
            </a:r>
          </a:p>
          <a:p>
            <a:r>
              <a:rPr lang="en-US" dirty="0"/>
              <a:t> </a:t>
            </a:r>
            <a:r>
              <a:rPr lang="en-US" dirty="0" smtClean="0"/>
              <a:t>     affected the employer standing in business</a:t>
            </a:r>
          </a:p>
          <a:p>
            <a:endParaRPr lang="en-US" dirty="0"/>
          </a:p>
          <a:p>
            <a:r>
              <a:rPr lang="en-US" b="1" dirty="0" smtClean="0">
                <a:solidFill>
                  <a:schemeClr val="accent6">
                    <a:lumMod val="75000"/>
                  </a:schemeClr>
                </a:solidFill>
              </a:rPr>
              <a:t>1911 Workers’ Compensation Was Established</a:t>
            </a:r>
          </a:p>
          <a:p>
            <a:pPr marL="285750" indent="-285750">
              <a:buFont typeface="Arial" panose="020B0604020202020204" pitchFamily="34" charset="0"/>
              <a:buChar char="•"/>
            </a:pPr>
            <a:r>
              <a:rPr lang="en-US" dirty="0" smtClean="0"/>
              <a:t>“No Fault” System – benefits cannot be denied due</a:t>
            </a:r>
          </a:p>
          <a:p>
            <a:r>
              <a:rPr lang="en-US" dirty="0" smtClean="0"/>
              <a:t>       to employee negligence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“Exclusive remedy” – employee can’t sue employer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Liberal laws and designed to provide benefits</a:t>
            </a:r>
          </a:p>
          <a:p>
            <a:endParaRPr lang="en-US" dirty="0"/>
          </a:p>
        </p:txBody>
      </p:sp>
      <p:sp>
        <p:nvSpPr>
          <p:cNvPr id="3" name="TextBox 2"/>
          <p:cNvSpPr txBox="1"/>
          <p:nvPr/>
        </p:nvSpPr>
        <p:spPr>
          <a:xfrm>
            <a:off x="1838194" y="572021"/>
            <a:ext cx="6543806" cy="1046440"/>
          </a:xfrm>
          <a:prstGeom prst="rect">
            <a:avLst/>
          </a:prstGeom>
          <a:noFill/>
        </p:spPr>
        <p:txBody>
          <a:bodyPr wrap="square" rtlCol="0">
            <a:spAutoFit/>
          </a:bodyPr>
          <a:lstStyle/>
          <a:p>
            <a:r>
              <a:rPr lang="en-US" sz="4400" b="1" dirty="0" smtClean="0">
                <a:solidFill>
                  <a:schemeClr val="accent6">
                    <a:lumMod val="75000"/>
                  </a:schemeClr>
                </a:solidFill>
              </a:rPr>
              <a:t>History</a:t>
            </a:r>
            <a:r>
              <a:rPr lang="en-US" sz="2400" b="1" dirty="0" smtClean="0">
                <a:solidFill>
                  <a:schemeClr val="accent6">
                    <a:lumMod val="75000"/>
                  </a:schemeClr>
                </a:solidFill>
              </a:rPr>
              <a:t>   </a:t>
            </a:r>
            <a:r>
              <a:rPr lang="en-US" sz="2000" dirty="0" smtClean="0"/>
              <a:t>of Workers’ Compensation</a:t>
            </a:r>
          </a:p>
          <a:p>
            <a:r>
              <a:rPr lang="en-US" dirty="0" smtClean="0"/>
              <a:t>                                                   Previously known as: Workmans’ Comp </a:t>
            </a:r>
          </a:p>
        </p:txBody>
      </p:sp>
    </p:spTree>
    <p:extLst>
      <p:ext uri="{BB962C8B-B14F-4D97-AF65-F5344CB8AC3E}">
        <p14:creationId xmlns:p14="http://schemas.microsoft.com/office/powerpoint/2010/main" val="852069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3255" y="1066800"/>
            <a:ext cx="4800600" cy="5355312"/>
          </a:xfrm>
          <a:prstGeom prst="rect">
            <a:avLst/>
          </a:prstGeom>
        </p:spPr>
        <p:txBody>
          <a:bodyPr wrap="square">
            <a:spAutoFit/>
          </a:bodyPr>
          <a:lstStyle/>
          <a:p>
            <a:endParaRPr lang="en-US" altLang="en-US" b="1" dirty="0" smtClean="0"/>
          </a:p>
          <a:p>
            <a:endParaRPr lang="en-US" altLang="en-US" b="1" dirty="0"/>
          </a:p>
          <a:p>
            <a:r>
              <a:rPr lang="en-US" altLang="en-US" b="1" dirty="0" smtClean="0"/>
              <a:t>Specific Injuries</a:t>
            </a:r>
          </a:p>
          <a:p>
            <a:pPr lvl="1"/>
            <a:r>
              <a:rPr lang="en-US" altLang="en-US" dirty="0" smtClean="0"/>
              <a:t>Struck by object, slip &amp; fall, cuts, back strain while lifting, etc.</a:t>
            </a:r>
          </a:p>
          <a:p>
            <a:pPr lvl="1"/>
            <a:endParaRPr lang="en-US" altLang="en-US" dirty="0" smtClean="0"/>
          </a:p>
          <a:p>
            <a:r>
              <a:rPr lang="en-US" altLang="en-US" b="1" dirty="0" smtClean="0"/>
              <a:t>Cumulative Trauma</a:t>
            </a:r>
          </a:p>
          <a:p>
            <a:pPr lvl="1"/>
            <a:r>
              <a:rPr lang="en-US" altLang="en-US" dirty="0" smtClean="0"/>
              <a:t>Condition caused by repetitive activities developing over time.</a:t>
            </a:r>
          </a:p>
          <a:p>
            <a:pPr lvl="1"/>
            <a:endParaRPr lang="en-US" altLang="en-US" b="1" dirty="0" smtClean="0"/>
          </a:p>
          <a:p>
            <a:r>
              <a:rPr lang="en-US" altLang="en-US" b="1" dirty="0" smtClean="0"/>
              <a:t>Aggravation Injuries</a:t>
            </a:r>
          </a:p>
          <a:p>
            <a:pPr lvl="1"/>
            <a:r>
              <a:rPr lang="en-US" altLang="en-US" dirty="0" smtClean="0"/>
              <a:t>A pre-existing condition worsened by some aspect of employment--prior injury and medical records needed to determine apportionment.</a:t>
            </a:r>
          </a:p>
          <a:p>
            <a:pPr lvl="2"/>
            <a:r>
              <a:rPr lang="en-US" altLang="en-US" dirty="0" smtClean="0"/>
              <a:t>Back, psyche, heart, etc.</a:t>
            </a:r>
          </a:p>
          <a:p>
            <a:pPr algn="ctr">
              <a:buFont typeface="Wingdings" pitchFamily="2" charset="2"/>
              <a:buNone/>
            </a:pPr>
            <a:endParaRPr lang="en-US" altLang="en-US" b="1" dirty="0" smtClean="0"/>
          </a:p>
          <a:p>
            <a:pPr>
              <a:buFont typeface="Wingdings" pitchFamily="2" charset="2"/>
              <a:buNone/>
            </a:pPr>
            <a:r>
              <a:rPr lang="en-US" altLang="en-US" i="1" dirty="0" smtClean="0"/>
              <a:t>Exacerbation is same injury. Aggravation is a new injury.</a:t>
            </a:r>
            <a:endParaRPr lang="en-US" altLang="en-US" dirty="0" smtClean="0"/>
          </a:p>
        </p:txBody>
      </p:sp>
      <p:pic>
        <p:nvPicPr>
          <p:cNvPr id="7174" name="Picture 6" descr="http://www.bolingriceatlanta.com/wp-content/uploads/2015/04/slip-and-fall-atlanta-georgia.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92" t="-35" r="10741" b="35"/>
          <a:stretch/>
        </p:blipFill>
        <p:spPr bwMode="auto">
          <a:xfrm>
            <a:off x="-9059" y="0"/>
            <a:ext cx="4008943" cy="68757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00473" y="449758"/>
            <a:ext cx="3381054" cy="769441"/>
          </a:xfrm>
          <a:prstGeom prst="rect">
            <a:avLst/>
          </a:prstGeom>
          <a:noFill/>
        </p:spPr>
        <p:txBody>
          <a:bodyPr wrap="none" rtlCol="0">
            <a:spAutoFit/>
          </a:bodyPr>
          <a:lstStyle/>
          <a:p>
            <a:r>
              <a:rPr lang="en-US" sz="4400" b="1" dirty="0" smtClean="0">
                <a:solidFill>
                  <a:schemeClr val="accent6">
                    <a:lumMod val="75000"/>
                  </a:schemeClr>
                </a:solidFill>
              </a:rPr>
              <a:t>Types</a:t>
            </a:r>
            <a:r>
              <a:rPr lang="en-US" sz="3200" dirty="0" smtClean="0"/>
              <a:t>  of injuries</a:t>
            </a:r>
            <a:endParaRPr lang="en-US" sz="3200" dirty="0"/>
          </a:p>
        </p:txBody>
      </p:sp>
    </p:spTree>
    <p:extLst>
      <p:ext uri="{BB962C8B-B14F-4D97-AF65-F5344CB8AC3E}">
        <p14:creationId xmlns:p14="http://schemas.microsoft.com/office/powerpoint/2010/main" val="4061379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1371600"/>
            <a:ext cx="4572000" cy="2585323"/>
          </a:xfrm>
          <a:prstGeom prst="rect">
            <a:avLst/>
          </a:prstGeom>
        </p:spPr>
        <p:txBody>
          <a:bodyPr>
            <a:spAutoFit/>
          </a:bodyPr>
          <a:lstStyle/>
          <a:p>
            <a:pPr marL="285750" indent="-285750">
              <a:buFont typeface="Arial" panose="020B0604020202020204" pitchFamily="34" charset="0"/>
              <a:buChar char="•"/>
            </a:pPr>
            <a:r>
              <a:rPr lang="en-US" altLang="en-US" dirty="0" smtClean="0"/>
              <a:t>Off-duty activities</a:t>
            </a:r>
          </a:p>
          <a:p>
            <a:pPr marL="285750" indent="-285750">
              <a:buFont typeface="Arial" panose="020B0604020202020204" pitchFamily="34" charset="0"/>
              <a:buChar char="•"/>
            </a:pPr>
            <a:r>
              <a:rPr lang="en-US" altLang="en-US" dirty="0" smtClean="0"/>
              <a:t>Injury caused by drugs/alcohol</a:t>
            </a:r>
          </a:p>
          <a:p>
            <a:pPr marL="285750" indent="-285750">
              <a:buFont typeface="Arial" panose="020B0604020202020204" pitchFamily="34" charset="0"/>
              <a:buChar char="•"/>
            </a:pPr>
            <a:r>
              <a:rPr lang="en-US" altLang="en-US" dirty="0" smtClean="0"/>
              <a:t>Intentionally self-inflicted</a:t>
            </a:r>
          </a:p>
          <a:p>
            <a:pPr marL="285750" indent="-285750">
              <a:buFont typeface="Arial" panose="020B0604020202020204" pitchFamily="34" charset="0"/>
              <a:buChar char="•"/>
            </a:pPr>
            <a:r>
              <a:rPr lang="en-US" altLang="en-US" dirty="0" smtClean="0"/>
              <a:t>Initial physical aggressor</a:t>
            </a:r>
          </a:p>
          <a:p>
            <a:pPr marL="285750" indent="-285750">
              <a:buFont typeface="Arial" panose="020B0604020202020204" pitchFamily="34" charset="0"/>
              <a:buChar char="•"/>
            </a:pPr>
            <a:r>
              <a:rPr lang="en-US" altLang="en-US" dirty="0" smtClean="0"/>
              <a:t>Suicide</a:t>
            </a:r>
          </a:p>
          <a:p>
            <a:pPr marL="285750" indent="-285750">
              <a:buFont typeface="Arial" panose="020B0604020202020204" pitchFamily="34" charset="0"/>
              <a:buChar char="•"/>
            </a:pPr>
            <a:r>
              <a:rPr lang="en-US" altLang="en-US" dirty="0" smtClean="0"/>
              <a:t>Injured during regular commute to/from work – coming and going rule</a:t>
            </a:r>
          </a:p>
          <a:p>
            <a:pPr marL="285750" indent="-285750">
              <a:buFont typeface="Arial" panose="020B0604020202020204" pitchFamily="34" charset="0"/>
              <a:buChar char="•"/>
            </a:pPr>
            <a:r>
              <a:rPr lang="en-US" altLang="en-US" dirty="0" smtClean="0"/>
              <a:t>Commission of a felony or misdemeanor in/during an accident</a:t>
            </a:r>
          </a:p>
        </p:txBody>
      </p:sp>
      <p:pic>
        <p:nvPicPr>
          <p:cNvPr id="9218" name="Picture 2" descr="http://images.wisegeek.com/table-tennis-racket-and-ball.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27" b="7366"/>
          <a:stretch/>
        </p:blipFill>
        <p:spPr bwMode="auto">
          <a:xfrm>
            <a:off x="76200" y="3886200"/>
            <a:ext cx="4953000" cy="29686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9710" y="532779"/>
            <a:ext cx="4068421" cy="646331"/>
          </a:xfrm>
          <a:prstGeom prst="rect">
            <a:avLst/>
          </a:prstGeom>
          <a:noFill/>
        </p:spPr>
        <p:txBody>
          <a:bodyPr wrap="none" rtlCol="0">
            <a:spAutoFit/>
          </a:bodyPr>
          <a:lstStyle/>
          <a:p>
            <a:r>
              <a:rPr lang="en-US" sz="3600" b="1" dirty="0" smtClean="0">
                <a:solidFill>
                  <a:schemeClr val="accent6">
                    <a:lumMod val="75000"/>
                  </a:schemeClr>
                </a:solidFill>
                <a:effectLst>
                  <a:outerShdw blurRad="50800" dist="38100" dir="2700000" algn="tl" rotWithShape="0">
                    <a:prstClr val="black">
                      <a:alpha val="40000"/>
                    </a:prstClr>
                  </a:outerShdw>
                </a:effectLst>
              </a:rPr>
              <a:t>What </a:t>
            </a:r>
            <a:r>
              <a:rPr lang="en-US" sz="2800" dirty="0" smtClean="0"/>
              <a:t>is not work related</a:t>
            </a:r>
            <a:endParaRPr lang="en-US" sz="2800" dirty="0"/>
          </a:p>
        </p:txBody>
      </p:sp>
    </p:spTree>
    <p:extLst>
      <p:ext uri="{BB962C8B-B14F-4D97-AF65-F5344CB8AC3E}">
        <p14:creationId xmlns:p14="http://schemas.microsoft.com/office/powerpoint/2010/main" val="2487020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806330"/>
            <a:ext cx="4572000" cy="4524315"/>
          </a:xfrm>
          <a:prstGeom prst="rect">
            <a:avLst/>
          </a:prstGeom>
        </p:spPr>
        <p:txBody>
          <a:bodyPr>
            <a:spAutoFit/>
          </a:bodyPr>
          <a:lstStyle/>
          <a:p>
            <a:r>
              <a:rPr lang="en-US" altLang="en-US" b="1" dirty="0" smtClean="0"/>
              <a:t>Know what to report</a:t>
            </a:r>
          </a:p>
          <a:p>
            <a:pPr marL="742950" lvl="1" indent="-285750">
              <a:buFont typeface="Arial" panose="020B0604020202020204" pitchFamily="34" charset="0"/>
              <a:buChar char="•"/>
            </a:pPr>
            <a:r>
              <a:rPr lang="en-US" altLang="en-US" dirty="0" smtClean="0"/>
              <a:t>Any injury or illness that is, or is alleged to be caused by employment or occurs while at work – industrial in nature</a:t>
            </a:r>
          </a:p>
          <a:p>
            <a:pPr lvl="1"/>
            <a:endParaRPr lang="en-US" altLang="en-US" i="1" dirty="0" smtClean="0"/>
          </a:p>
          <a:p>
            <a:r>
              <a:rPr lang="en-US" altLang="en-US" b="1" dirty="0" smtClean="0"/>
              <a:t>Know when to report</a:t>
            </a:r>
          </a:p>
          <a:p>
            <a:pPr marL="742950" lvl="1" indent="-285750">
              <a:buFont typeface="Arial" panose="020B0604020202020204" pitchFamily="34" charset="0"/>
              <a:buChar char="•"/>
            </a:pPr>
            <a:r>
              <a:rPr lang="en-US" altLang="en-US" dirty="0" smtClean="0"/>
              <a:t>When you, your representative, or </a:t>
            </a:r>
            <a:r>
              <a:rPr lang="en-US" altLang="en-US" i="1" dirty="0" smtClean="0"/>
              <a:t>anyone else </a:t>
            </a:r>
            <a:r>
              <a:rPr lang="en-US" altLang="en-US" dirty="0" smtClean="0"/>
              <a:t>in authority hears from “</a:t>
            </a:r>
            <a:r>
              <a:rPr lang="en-US" altLang="en-US" i="1" dirty="0" smtClean="0"/>
              <a:t>any source</a:t>
            </a:r>
            <a:r>
              <a:rPr lang="en-US" altLang="en-US" dirty="0" smtClean="0"/>
              <a:t>” about an injury or occupational illness  </a:t>
            </a:r>
          </a:p>
          <a:p>
            <a:pPr marL="742950" lvl="1" indent="-285750">
              <a:buFont typeface="Arial" panose="020B0604020202020204" pitchFamily="34" charset="0"/>
              <a:buChar char="•"/>
            </a:pPr>
            <a:r>
              <a:rPr lang="en-US" altLang="en-US" dirty="0" smtClean="0"/>
              <a:t>L.C. 4600 and 5402 - Knowledge of an injury is imputed to the employer when information is obtained “from any source” – any management person in authority</a:t>
            </a:r>
          </a:p>
        </p:txBody>
      </p:sp>
      <p:pic>
        <p:nvPicPr>
          <p:cNvPr id="6146" name="Picture 2" descr="https://encrypted-tbn3.gstatic.com/images?q=tbn:ANd9GcTnX2YAKHESGgzUNBVFrmg96llLmFoICdb3QJpVam3RttIdqvs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42998"/>
            <a:ext cx="2971800" cy="3809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936228"/>
            <a:ext cx="4152355" cy="646331"/>
          </a:xfrm>
          <a:prstGeom prst="rect">
            <a:avLst/>
          </a:prstGeom>
          <a:noFill/>
        </p:spPr>
        <p:txBody>
          <a:bodyPr wrap="none" rtlCol="0">
            <a:spAutoFit/>
          </a:bodyPr>
          <a:lstStyle/>
          <a:p>
            <a:r>
              <a:rPr lang="en-US" sz="3600" b="1" dirty="0" smtClean="0">
                <a:solidFill>
                  <a:schemeClr val="accent6">
                    <a:lumMod val="75000"/>
                  </a:schemeClr>
                </a:solidFill>
              </a:rPr>
              <a:t>What</a:t>
            </a:r>
            <a:r>
              <a:rPr lang="en-US" sz="2800" dirty="0" smtClean="0"/>
              <a:t> and when to report</a:t>
            </a:r>
            <a:endParaRPr lang="en-US" sz="2800" dirty="0"/>
          </a:p>
        </p:txBody>
      </p:sp>
    </p:spTree>
    <p:extLst>
      <p:ext uri="{BB962C8B-B14F-4D97-AF65-F5344CB8AC3E}">
        <p14:creationId xmlns:p14="http://schemas.microsoft.com/office/powerpoint/2010/main" val="2708963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2514600"/>
            <a:ext cx="4953000" cy="3477875"/>
          </a:xfrm>
          <a:prstGeom prst="rect">
            <a:avLst/>
          </a:prstGeom>
        </p:spPr>
        <p:txBody>
          <a:bodyPr wrap="square">
            <a:spAutoFit/>
          </a:bodyPr>
          <a:lstStyle/>
          <a:p>
            <a:pPr marL="800100" lvl="1" indent="-342900">
              <a:buFont typeface="Arial" panose="020B0604020202020204" pitchFamily="34" charset="0"/>
              <a:buChar char="•"/>
            </a:pPr>
            <a:r>
              <a:rPr lang="en-US" altLang="en-US" sz="2000" dirty="0" smtClean="0"/>
              <a:t>Speeds process of treatment, healing, and return to work </a:t>
            </a:r>
          </a:p>
          <a:p>
            <a:pPr marL="800100" lvl="1" indent="-342900">
              <a:buFont typeface="Arial" panose="020B0604020202020204" pitchFamily="34" charset="0"/>
              <a:buChar char="•"/>
            </a:pPr>
            <a:r>
              <a:rPr lang="en-US" altLang="en-US" sz="2000" dirty="0" smtClean="0"/>
              <a:t>Allows HR and the York to more effectively investigate and evaluate claims</a:t>
            </a:r>
          </a:p>
          <a:p>
            <a:pPr marL="800100" lvl="1" indent="-342900">
              <a:buFont typeface="Arial" panose="020B0604020202020204" pitchFamily="34" charset="0"/>
              <a:buChar char="•"/>
            </a:pPr>
            <a:r>
              <a:rPr lang="en-US" altLang="en-US" sz="2000" dirty="0" smtClean="0"/>
              <a:t>Reduces medical treatment costs</a:t>
            </a:r>
          </a:p>
          <a:p>
            <a:pPr marL="800100" lvl="1" indent="-342900">
              <a:buFont typeface="Arial" panose="020B0604020202020204" pitchFamily="34" charset="0"/>
              <a:buChar char="•"/>
            </a:pPr>
            <a:r>
              <a:rPr lang="en-US" altLang="en-US" sz="2000" dirty="0" smtClean="0"/>
              <a:t>Reduces potential for injury aggravation</a:t>
            </a:r>
          </a:p>
          <a:p>
            <a:pPr marL="800100" lvl="1" indent="-342900">
              <a:buFont typeface="Arial" panose="020B0604020202020204" pitchFamily="34" charset="0"/>
              <a:buChar char="•"/>
            </a:pPr>
            <a:r>
              <a:rPr lang="en-US" altLang="en-US" sz="2000" dirty="0" smtClean="0"/>
              <a:t>Decreases potential litigation and claim costs</a:t>
            </a:r>
          </a:p>
          <a:p>
            <a:pPr marL="800100" lvl="1" indent="-342900">
              <a:buFont typeface="Arial" panose="020B0604020202020204" pitchFamily="34" charset="0"/>
              <a:buChar char="•"/>
            </a:pPr>
            <a:r>
              <a:rPr lang="en-US" altLang="en-US" sz="2000" dirty="0" smtClean="0"/>
              <a:t>Avoids penalties for delay of benefits</a:t>
            </a:r>
          </a:p>
        </p:txBody>
      </p:sp>
      <p:pic>
        <p:nvPicPr>
          <p:cNvPr id="11266" name="Picture 2" descr="Image result for clock"/>
          <p:cNvPicPr>
            <a:picLocks noChangeAspect="1" noChangeArrowheads="1"/>
          </p:cNvPicPr>
          <p:nvPr/>
        </p:nvPicPr>
        <p:blipFill rotWithShape="1">
          <a:blip r:embed="rId3">
            <a:extLst>
              <a:ext uri="{28A0092B-C50C-407E-A947-70E740481C1C}">
                <a14:useLocalDpi xmlns:a14="http://schemas.microsoft.com/office/drawing/2010/main" val="0"/>
              </a:ext>
            </a:extLst>
          </a:blip>
          <a:srcRect l="38040"/>
          <a:stretch/>
        </p:blipFill>
        <p:spPr bwMode="auto">
          <a:xfrm>
            <a:off x="0" y="2147806"/>
            <a:ext cx="3200400" cy="46985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0" y="1066800"/>
            <a:ext cx="5322996" cy="1138773"/>
          </a:xfrm>
          <a:prstGeom prst="rect">
            <a:avLst/>
          </a:prstGeom>
          <a:noFill/>
        </p:spPr>
        <p:txBody>
          <a:bodyPr wrap="none" rtlCol="0">
            <a:spAutoFit/>
          </a:bodyPr>
          <a:lstStyle/>
          <a:p>
            <a:r>
              <a:rPr lang="en-US" sz="4000" b="1" dirty="0" smtClean="0">
                <a:solidFill>
                  <a:schemeClr val="accent6">
                    <a:lumMod val="75000"/>
                  </a:schemeClr>
                </a:solidFill>
              </a:rPr>
              <a:t>Advantages</a:t>
            </a:r>
            <a:r>
              <a:rPr lang="en-US" sz="2800" dirty="0" smtClean="0"/>
              <a:t> </a:t>
            </a:r>
          </a:p>
          <a:p>
            <a:r>
              <a:rPr lang="en-US" sz="2800" dirty="0"/>
              <a:t> </a:t>
            </a:r>
            <a:r>
              <a:rPr lang="en-US" sz="2800" dirty="0" smtClean="0"/>
              <a:t>              of prompt claim reporting</a:t>
            </a:r>
            <a:endParaRPr lang="en-US" sz="2800" dirty="0"/>
          </a:p>
        </p:txBody>
      </p:sp>
    </p:spTree>
    <p:extLst>
      <p:ext uri="{BB962C8B-B14F-4D97-AF65-F5344CB8AC3E}">
        <p14:creationId xmlns:p14="http://schemas.microsoft.com/office/powerpoint/2010/main" val="3870530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1304794"/>
            <a:ext cx="6705600" cy="923330"/>
          </a:xfrm>
          <a:prstGeom prst="rect">
            <a:avLst/>
          </a:prstGeom>
        </p:spPr>
        <p:txBody>
          <a:bodyPr wrap="square">
            <a:spAutoFit/>
          </a:bodyPr>
          <a:lstStyle/>
          <a:p>
            <a:r>
              <a:rPr lang="en-US" altLang="en-US" dirty="0" smtClean="0"/>
              <a:t>Workers’ Compensation Claim Form (</a:t>
            </a:r>
            <a:r>
              <a:rPr lang="en-US" altLang="en-US" b="1" dirty="0" smtClean="0">
                <a:solidFill>
                  <a:schemeClr val="accent6">
                    <a:lumMod val="75000"/>
                  </a:schemeClr>
                </a:solidFill>
              </a:rPr>
              <a:t>DWC-1</a:t>
            </a:r>
            <a:r>
              <a:rPr lang="en-US" altLang="en-US" dirty="0" smtClean="0"/>
              <a:t>) </a:t>
            </a:r>
            <a:br>
              <a:rPr lang="en-US" altLang="en-US" dirty="0" smtClean="0"/>
            </a:br>
            <a:r>
              <a:rPr lang="en-US" altLang="en-US" dirty="0" smtClean="0"/>
              <a:t>       Employee completes </a:t>
            </a:r>
            <a:r>
              <a:rPr lang="en-US" altLang="en-US" dirty="0" smtClean="0">
                <a:solidFill>
                  <a:schemeClr val="tx1"/>
                </a:solidFill>
              </a:rPr>
              <a:t>Nos. 1-9</a:t>
            </a:r>
            <a:r>
              <a:rPr lang="en-US" altLang="en-US" dirty="0" smtClean="0"/>
              <a:t>/Supervisor completes Nos. 10-19</a:t>
            </a:r>
          </a:p>
          <a:p>
            <a:r>
              <a:rPr lang="en-US" dirty="0" smtClean="0"/>
              <a:t>	MUST PROVIDE WITHIN 24 HOURS OF KNOWLEDGE</a:t>
            </a:r>
            <a:endParaRPr lang="en-US" dirty="0"/>
          </a:p>
        </p:txBody>
      </p:sp>
      <p:sp>
        <p:nvSpPr>
          <p:cNvPr id="4" name="TextBox 3"/>
          <p:cNvSpPr txBox="1"/>
          <p:nvPr/>
        </p:nvSpPr>
        <p:spPr>
          <a:xfrm>
            <a:off x="838200" y="685800"/>
            <a:ext cx="3131370" cy="584775"/>
          </a:xfrm>
          <a:prstGeom prst="rect">
            <a:avLst/>
          </a:prstGeom>
          <a:noFill/>
        </p:spPr>
        <p:txBody>
          <a:bodyPr wrap="none" rtlCol="0">
            <a:spAutoFit/>
          </a:bodyPr>
          <a:lstStyle/>
          <a:p>
            <a:r>
              <a:rPr lang="en-US" sz="3200" b="1" dirty="0" smtClean="0">
                <a:solidFill>
                  <a:schemeClr val="accent6">
                    <a:lumMod val="75000"/>
                  </a:schemeClr>
                </a:solidFill>
              </a:rPr>
              <a:t>Reporting</a:t>
            </a:r>
            <a:r>
              <a:rPr lang="en-US" sz="3200" dirty="0" smtClean="0"/>
              <a:t> a claim</a:t>
            </a:r>
            <a:endParaRPr lang="en-US" sz="3200" dirty="0"/>
          </a:p>
        </p:txBody>
      </p:sp>
      <p:pic>
        <p:nvPicPr>
          <p:cNvPr id="16424"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28124"/>
            <a:ext cx="5638800" cy="455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336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676400"/>
            <a:ext cx="5943600" cy="4524315"/>
          </a:xfrm>
          <a:prstGeom prst="rect">
            <a:avLst/>
          </a:prstGeom>
        </p:spPr>
        <p:txBody>
          <a:bodyPr wrap="square">
            <a:spAutoFit/>
          </a:bodyPr>
          <a:lstStyle/>
          <a:p>
            <a:pPr marL="285750" indent="-285750">
              <a:buFont typeface="Arial" panose="020B0604020202020204" pitchFamily="34" charset="0"/>
              <a:buChar char="•"/>
            </a:pPr>
            <a:r>
              <a:rPr lang="en-US" altLang="en-US" sz="1600" dirty="0" smtClean="0"/>
              <a:t>Give form to employee within 24 hours of knowledge</a:t>
            </a:r>
          </a:p>
          <a:p>
            <a:endParaRPr lang="en-US" altLang="en-US" sz="1600" dirty="0" smtClean="0"/>
          </a:p>
          <a:p>
            <a:pPr marL="285750" indent="-285750">
              <a:buFont typeface="Arial" panose="020B0604020202020204" pitchFamily="34" charset="0"/>
              <a:buChar char="•"/>
            </a:pPr>
            <a:r>
              <a:rPr lang="en-US" altLang="en-US" sz="1600" dirty="0" smtClean="0"/>
              <a:t>Give to employee anytime it is requested – do not deny the form!</a:t>
            </a:r>
          </a:p>
          <a:p>
            <a:endParaRPr lang="en-US" altLang="en-US" sz="1600" dirty="0" smtClean="0"/>
          </a:p>
          <a:p>
            <a:pPr marL="285750" indent="-285750">
              <a:buFont typeface="Arial" panose="020B0604020202020204" pitchFamily="34" charset="0"/>
              <a:buChar char="•"/>
            </a:pPr>
            <a:r>
              <a:rPr lang="en-US" altLang="en-US" sz="1600" dirty="0" smtClean="0"/>
              <a:t>Keep a log of DWC-1 forms given to employees and note when/if returned</a:t>
            </a:r>
          </a:p>
          <a:p>
            <a:endParaRPr lang="en-US" altLang="en-US" sz="1600" dirty="0" smtClean="0"/>
          </a:p>
          <a:p>
            <a:pPr marL="285750" indent="-285750">
              <a:buFont typeface="Arial" panose="020B0604020202020204" pitchFamily="34" charset="0"/>
              <a:buChar char="•"/>
            </a:pPr>
            <a:r>
              <a:rPr lang="en-US" altLang="en-US" sz="1600" dirty="0" smtClean="0"/>
              <a:t>Employee completes numbers 1-9 - Do not complete for them.  Family member or spouse may complete if employee is unable.</a:t>
            </a:r>
          </a:p>
          <a:p>
            <a:endParaRPr lang="en-US" altLang="en-US" sz="1600" dirty="0" smtClean="0"/>
          </a:p>
          <a:p>
            <a:pPr marL="285750" indent="-285750">
              <a:buFont typeface="Arial" panose="020B0604020202020204" pitchFamily="34" charset="0"/>
              <a:buChar char="•"/>
            </a:pPr>
            <a:r>
              <a:rPr lang="en-US" altLang="en-US" sz="1600" dirty="0" smtClean="0"/>
              <a:t>Employer/Supervisor completes numbers 10-19</a:t>
            </a:r>
          </a:p>
          <a:p>
            <a:endParaRPr lang="en-US" altLang="en-US" sz="1600" dirty="0" smtClean="0"/>
          </a:p>
          <a:p>
            <a:pPr marL="285750" indent="-285750">
              <a:buFont typeface="Arial" panose="020B0604020202020204" pitchFamily="34" charset="0"/>
              <a:buChar char="•"/>
            </a:pPr>
            <a:r>
              <a:rPr lang="en-US" altLang="en-US" sz="1600" dirty="0" smtClean="0"/>
              <a:t>Provide a copy of the completed DWC-1 to employee</a:t>
            </a:r>
          </a:p>
          <a:p>
            <a:endParaRPr lang="en-US" altLang="en-US" sz="1600" dirty="0" smtClean="0"/>
          </a:p>
          <a:p>
            <a:pPr marL="285750" indent="-285750">
              <a:buFont typeface="Arial" panose="020B0604020202020204" pitchFamily="34" charset="0"/>
              <a:buChar char="•"/>
            </a:pPr>
            <a:r>
              <a:rPr lang="en-US" altLang="en-US" sz="1600" dirty="0" smtClean="0"/>
              <a:t>DWC-1 is not required for employee to complete or return.  It will not be necessary if it is an incident only claim.  Employees should complete the form any time medical treatment is sought to protect their right to benefits. </a:t>
            </a:r>
          </a:p>
        </p:txBody>
      </p:sp>
      <p:pic>
        <p:nvPicPr>
          <p:cNvPr id="17410" name="Picture 2" descr="http://www.antiques.com/vendor_item_images/ori_436-34301-939149-Rare-Ancient-Chinese-Bronze-Arrow-Point-picture5.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10" t="4824" r="10494"/>
          <a:stretch/>
        </p:blipFill>
        <p:spPr bwMode="auto">
          <a:xfrm>
            <a:off x="304800" y="2514601"/>
            <a:ext cx="1584542"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1104" y="457200"/>
            <a:ext cx="5067541" cy="707886"/>
          </a:xfrm>
          <a:prstGeom prst="rect">
            <a:avLst/>
          </a:prstGeom>
          <a:noFill/>
        </p:spPr>
        <p:txBody>
          <a:bodyPr wrap="none" rtlCol="0">
            <a:spAutoFit/>
          </a:bodyPr>
          <a:lstStyle/>
          <a:p>
            <a:r>
              <a:rPr lang="en-US" sz="4000" b="1" dirty="0" smtClean="0">
                <a:solidFill>
                  <a:schemeClr val="accent6">
                    <a:lumMod val="75000"/>
                  </a:schemeClr>
                </a:solidFill>
              </a:rPr>
              <a:t>DWC-1</a:t>
            </a:r>
            <a:r>
              <a:rPr lang="en-US" sz="3600" dirty="0" smtClean="0"/>
              <a:t> Form – key points</a:t>
            </a:r>
            <a:endParaRPr lang="en-US" sz="3600" dirty="0"/>
          </a:p>
        </p:txBody>
      </p:sp>
    </p:spTree>
    <p:extLst>
      <p:ext uri="{BB962C8B-B14F-4D97-AF65-F5344CB8AC3E}">
        <p14:creationId xmlns:p14="http://schemas.microsoft.com/office/powerpoint/2010/main" val="753090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E6DC3ED99DC443A20E49EB6B299606" ma:contentTypeVersion="2" ma:contentTypeDescription="Create a new document." ma:contentTypeScope="" ma:versionID="2fb7566b2811cb705bb11e2b9761e0dd">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9B85438-B7ED-465D-8326-5447CBB434CB}"/>
</file>

<file path=customXml/itemProps2.xml><?xml version="1.0" encoding="utf-8"?>
<ds:datastoreItem xmlns:ds="http://schemas.openxmlformats.org/officeDocument/2006/customXml" ds:itemID="{2508D67A-AA2B-4D92-A4D5-4599680C2F40}"/>
</file>

<file path=customXml/itemProps3.xml><?xml version="1.0" encoding="utf-8"?>
<ds:datastoreItem xmlns:ds="http://schemas.openxmlformats.org/officeDocument/2006/customXml" ds:itemID="{3DDD14FB-AFA3-4998-AFB7-C8B9798D0789}"/>
</file>

<file path=docProps/app.xml><?xml version="1.0" encoding="utf-8"?>
<Properties xmlns="http://schemas.openxmlformats.org/officeDocument/2006/extended-properties" xmlns:vt="http://schemas.openxmlformats.org/officeDocument/2006/docPropsVTypes">
  <TotalTime>487</TotalTime>
  <Words>1238</Words>
  <Application>Microsoft Office PowerPoint</Application>
  <PresentationFormat>On-screen Show (4:3)</PresentationFormat>
  <Paragraphs>211</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Workers Comp 101 SCORE</dc:title>
  <dc:creator>Derek Zumwalt</dc:creator>
  <cp:lastModifiedBy>Zumwalt, Dorienne</cp:lastModifiedBy>
  <cp:revision>66</cp:revision>
  <cp:lastPrinted>2015-10-15T17:15:50Z</cp:lastPrinted>
  <dcterms:created xsi:type="dcterms:W3CDTF">2015-10-14T20:28:03Z</dcterms:created>
  <dcterms:modified xsi:type="dcterms:W3CDTF">2017-10-24T03:44:13Z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0x01010062E6DC3ED99DC443A20E49EB6B299606</vt:lpwstr>
  </property>
</Properties>
</file>