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67" r:id="rId5"/>
    <p:sldId id="266" r:id="rId6"/>
    <p:sldId id="272" r:id="rId7"/>
    <p:sldId id="292" r:id="rId8"/>
    <p:sldId id="291" r:id="rId9"/>
    <p:sldId id="294" r:id="rId10"/>
    <p:sldId id="293" r:id="rId11"/>
    <p:sldId id="290" r:id="rId12"/>
    <p:sldId id="289" r:id="rId13"/>
    <p:sldId id="298" r:id="rId14"/>
    <p:sldId id="297" r:id="rId15"/>
    <p:sldId id="296" r:id="rId16"/>
    <p:sldId id="295" r:id="rId17"/>
    <p:sldId id="288" r:id="rId18"/>
    <p:sldId id="299" r:id="rId19"/>
    <p:sldId id="303" r:id="rId20"/>
    <p:sldId id="302" r:id="rId21"/>
    <p:sldId id="301" r:id="rId22"/>
    <p:sldId id="300" r:id="rId23"/>
    <p:sldId id="304" r:id="rId24"/>
    <p:sldId id="306" r:id="rId25"/>
  </p:sldIdLst>
  <p:sldSz cx="9144000" cy="6858000" type="screen4x3"/>
  <p:notesSz cx="7007225" cy="9293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C8"/>
    <a:srgbClr val="008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01" autoAdjust="0"/>
  </p:normalViewPr>
  <p:slideViewPr>
    <p:cSldViewPr>
      <p:cViewPr>
        <p:scale>
          <a:sx n="94" d="100"/>
          <a:sy n="94" d="100"/>
        </p:scale>
        <p:origin x="-336"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8750" y="0"/>
            <a:ext cx="3036888" cy="465138"/>
          </a:xfrm>
          <a:prstGeom prst="rect">
            <a:avLst/>
          </a:prstGeom>
        </p:spPr>
        <p:txBody>
          <a:bodyPr vert="horz" lIns="91440" tIns="45720" rIns="91440" bIns="45720" rtlCol="0"/>
          <a:lstStyle>
            <a:lvl1pPr algn="r">
              <a:defRPr sz="1200"/>
            </a:lvl1pPr>
          </a:lstStyle>
          <a:p>
            <a:fld id="{DACB354E-EB14-4DA5-8D65-F0670B0DDA29}" type="datetimeFigureOut">
              <a:rPr lang="en-US" smtClean="0"/>
              <a:t>10/23/2017</a:t>
            </a:fld>
            <a:endParaRPr lang="en-US"/>
          </a:p>
        </p:txBody>
      </p:sp>
      <p:sp>
        <p:nvSpPr>
          <p:cNvPr id="4" name="Slide Image Placeholder 3"/>
          <p:cNvSpPr>
            <a:spLocks noGrp="1" noRot="1" noChangeAspect="1"/>
          </p:cNvSpPr>
          <p:nvPr>
            <p:ph type="sldImg" idx="2"/>
          </p:nvPr>
        </p:nvSpPr>
        <p:spPr>
          <a:xfrm>
            <a:off x="1181100" y="696913"/>
            <a:ext cx="4645025" cy="3484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8" y="4414838"/>
            <a:ext cx="5607050" cy="41814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6500"/>
            <a:ext cx="303688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8750" y="8826500"/>
            <a:ext cx="3036888" cy="465138"/>
          </a:xfrm>
          <a:prstGeom prst="rect">
            <a:avLst/>
          </a:prstGeom>
        </p:spPr>
        <p:txBody>
          <a:bodyPr vert="horz" lIns="91440" tIns="45720" rIns="91440" bIns="45720" rtlCol="0" anchor="b"/>
          <a:lstStyle>
            <a:lvl1pPr algn="r">
              <a:defRPr sz="1200"/>
            </a:lvl1pPr>
          </a:lstStyle>
          <a:p>
            <a:fld id="{429EEEFC-CE41-42D8-9900-6D104FC792B7}" type="slidenum">
              <a:rPr lang="en-US" smtClean="0"/>
              <a:t>‹#›</a:t>
            </a:fld>
            <a:endParaRPr lang="en-US"/>
          </a:p>
        </p:txBody>
      </p:sp>
    </p:spTree>
    <p:extLst>
      <p:ext uri="{BB962C8B-B14F-4D97-AF65-F5344CB8AC3E}">
        <p14:creationId xmlns:p14="http://schemas.microsoft.com/office/powerpoint/2010/main" val="3011263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9EEEFC-CE41-42D8-9900-6D104FC792B7}" type="slidenum">
              <a:rPr lang="en-US" smtClean="0"/>
              <a:t>2</a:t>
            </a:fld>
            <a:endParaRPr lang="en-US"/>
          </a:p>
        </p:txBody>
      </p:sp>
    </p:spTree>
    <p:extLst>
      <p:ext uri="{BB962C8B-B14F-4D97-AF65-F5344CB8AC3E}">
        <p14:creationId xmlns:p14="http://schemas.microsoft.com/office/powerpoint/2010/main" val="2763699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A47FA3C0-E354-4B24-B252-D9EFA8BB92F4}" type="datetimeFigureOut">
              <a:rPr lang="en-US" smtClean="0"/>
              <a:pPr/>
              <a:t>10/23/2017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5E4D37E1-2302-41BD-B344-07EE7F41C9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09600"/>
            <a:ext cx="8229600" cy="334962"/>
          </a:xfrm>
          <a:prstGeom prst="rect">
            <a:avLst/>
          </a:prstGeom>
        </p:spPr>
        <p:txBody>
          <a:bodyPr/>
          <a:lstStyle>
            <a:lvl1pPr algn="l">
              <a:defRPr sz="1600" b="1" spc="70" baseline="0">
                <a:solidFill>
                  <a:schemeClr val="tx1">
                    <a:lumMod val="65000"/>
                    <a:lumOff val="35000"/>
                  </a:schemeClr>
                </a:solidFill>
                <a:latin typeface="Arial" pitchFamily="34" charset="0"/>
                <a:cs typeface="Arial" pitchFamily="34" charset="0"/>
              </a:defRPr>
            </a:lvl1pPr>
          </a:lstStyle>
          <a:p>
            <a:r>
              <a:rPr lang="en-US" dirty="0" smtClean="0"/>
              <a:t>TITLE</a:t>
            </a:r>
            <a:endParaRPr lang="en-US" dirty="0"/>
          </a:p>
        </p:txBody>
      </p:sp>
      <p:sp>
        <p:nvSpPr>
          <p:cNvPr id="3" name="Content Placeholder 2"/>
          <p:cNvSpPr>
            <a:spLocks noGrp="1"/>
          </p:cNvSpPr>
          <p:nvPr>
            <p:ph idx="1" hasCustomPrompt="1"/>
          </p:nvPr>
        </p:nvSpPr>
        <p:spPr>
          <a:xfrm>
            <a:off x="457200" y="1600200"/>
            <a:ext cx="8229600" cy="4572000"/>
          </a:xfrm>
          <a:prstGeom prst="rect">
            <a:avLst/>
          </a:prstGeom>
        </p:spPr>
        <p:txBody>
          <a:bodyPr/>
          <a:lstStyle>
            <a:lvl1pPr>
              <a:lnSpc>
                <a:spcPct val="150000"/>
              </a:lnSpc>
              <a:spcBef>
                <a:spcPts val="0"/>
              </a:spcBef>
              <a:buNone/>
              <a:defRPr sz="1600" b="0">
                <a:solidFill>
                  <a:schemeClr val="tx1">
                    <a:lumMod val="65000"/>
                    <a:lumOff val="35000"/>
                  </a:schemeClr>
                </a:solidFill>
                <a:latin typeface="Arial" pitchFamily="34" charset="0"/>
                <a:cs typeface="Arial" pitchFamily="34" charset="0"/>
              </a:defRPr>
            </a:lvl1pPr>
          </a:lstStyle>
          <a:p>
            <a:r>
              <a:rPr lang="en-US" sz="1600" dirty="0" smtClean="0">
                <a:solidFill>
                  <a:schemeClr val="tx1">
                    <a:lumMod val="65000"/>
                    <a:lumOff val="35000"/>
                  </a:schemeClr>
                </a:solidFill>
                <a:latin typeface="Arial" pitchFamily="34" charset="0"/>
                <a:cs typeface="Arial" pitchFamily="34" charset="0"/>
              </a:rPr>
              <a:t>Content</a:t>
            </a:r>
            <a:endParaRPr lang="en-US" sz="1200" b="1" spc="100" dirty="0" smtClean="0">
              <a:solidFill>
                <a:srgbClr val="0082C8"/>
              </a:solidFill>
              <a:latin typeface="Arial" pitchFamily="34" charset="0"/>
              <a:cs typeface="Arial" pitchFamily="34" charset="0"/>
            </a:endParaRPr>
          </a:p>
        </p:txBody>
      </p:sp>
      <p:sp>
        <p:nvSpPr>
          <p:cNvPr id="4" name="Content Placeholder 2"/>
          <p:cNvSpPr>
            <a:spLocks noGrp="1"/>
          </p:cNvSpPr>
          <p:nvPr>
            <p:ph idx="10" hasCustomPrompt="1"/>
          </p:nvPr>
        </p:nvSpPr>
        <p:spPr>
          <a:xfrm>
            <a:off x="457200" y="1219200"/>
            <a:ext cx="8077200" cy="30480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1600" b="0" i="0" baseline="0">
                <a:solidFill>
                  <a:srgbClr val="008AC8"/>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spc="100" dirty="0" smtClean="0">
                <a:solidFill>
                  <a:srgbClr val="0082C8"/>
                </a:solidFill>
                <a:latin typeface="Arial" pitchFamily="34" charset="0"/>
                <a:cs typeface="Arial" pitchFamily="34" charset="0"/>
              </a:rPr>
              <a:t>SUB-TITLE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background-corporate.JPG"/>
          <p:cNvPicPr>
            <a:picLocks noChangeAspect="1"/>
          </p:cNvPicPr>
          <p:nvPr userDrawn="1"/>
        </p:nvPicPr>
        <p:blipFill>
          <a:blip r:embed="rId4"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url?sa=i&amp;rct=j&amp;q=&amp;esrc=s&amp;source=images&amp;cd=&amp;cad=rja&amp;uact=8&amp;ved=0ahUKEwjVuI68wYfXAhXM0J8KHc68BJIQjRwIBw&amp;url=https%3A%2F%2Fwww.houseboating.org%2FShasta-Lake-Houseboat-Rentals&amp;psig=AOvVaw07mFIcgsp4NnC2Ot0M5zmH&amp;ust=150887439024289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imgres?imgurl=http://www.millersamuel.com/files/2012/11/treebackyard.jpg&amp;imgrefurl=http://www.millersamuel.com/tag/superstorm-sandy/page/2/&amp;docid=qksrqZ2NtLqp1M&amp;tbnid=lq6vUqu_BQSWRM:&amp;vet=10ahUKEwjA3L7Kw4fXAhVjwFQKHV6XA80QMwitAigXMBc..i&amp;w=3264&amp;h=2448&amp;hl=en&amp;bih=583&amp;biw=1233&amp;q=falling%20tree&amp;ved=0ahUKEwjA3L7Kw4fXAhVjwFQKHV6XA80QMwitAigXMBc&amp;iact=mrc&amp;uact=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yk_fTxYfXAhVEjVQKHUuoAs8QjRwIBw&amp;url=http%3A%2F%2Fwww.scpr.org%2Fnews%2F2014%2F01%2F27%2F41841%2Fbill-would-preserve-iconic-california-beach-bonfir%2F&amp;psig=AOvVaw0CKvbQq3f4Sbb3ACE_0gzs&amp;ust=1508875556645660" TargetMode="External"/><Relationship Id="rId2" Type="http://schemas.openxmlformats.org/officeDocument/2006/relationships/hyperlink" Target="http://www.google.com/url?sa=i&amp;rct=j&amp;q=&amp;esrc=s&amp;source=images&amp;cd=&amp;cad=rja&amp;uact=8&amp;ved=0ahUKEwjI5bC4xIfXAhWmg1QKHVlMDc8QjRwIBw&amp;url=http%3A%2F%2Fplanjeffco.org%2Fopen-space-park_reynolds-park.html&amp;psig=AOvVaw1Xg6MT3UBM9fnYZEJw7K7M&amp;ust=1508875182181374"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838200" y="3746718"/>
            <a:ext cx="8153400" cy="1631216"/>
          </a:xfrm>
          <a:prstGeom prst="rect">
            <a:avLst/>
          </a:prstGeom>
          <a:noFill/>
        </p:spPr>
        <p:txBody>
          <a:bodyPr wrap="square" rtlCol="0">
            <a:spAutoFit/>
          </a:bodyPr>
          <a:lstStyle/>
          <a:p>
            <a:pPr algn="r"/>
            <a:r>
              <a:rPr lang="en-US" sz="4400" dirty="0" smtClean="0">
                <a:solidFill>
                  <a:schemeClr val="bg1"/>
                </a:solidFill>
                <a:latin typeface="Arial" pitchFamily="34" charset="0"/>
                <a:cs typeface="Arial" pitchFamily="34" charset="0"/>
              </a:rPr>
              <a:t>Lessons Learned </a:t>
            </a:r>
          </a:p>
          <a:p>
            <a:pPr algn="r"/>
            <a:r>
              <a:rPr lang="en-US" sz="2800" b="1" i="1" dirty="0" smtClean="0">
                <a:solidFill>
                  <a:schemeClr val="bg1"/>
                </a:solidFill>
                <a:latin typeface="Arial" pitchFamily="34" charset="0"/>
                <a:cs typeface="Arial" pitchFamily="34" charset="0"/>
              </a:rPr>
              <a:t>October </a:t>
            </a:r>
            <a:r>
              <a:rPr lang="en-US" sz="2800" b="1" i="1" dirty="0" smtClean="0">
                <a:solidFill>
                  <a:schemeClr val="bg1"/>
                </a:solidFill>
                <a:latin typeface="Arial" pitchFamily="34" charset="0"/>
                <a:cs typeface="Arial" pitchFamily="34" charset="0"/>
              </a:rPr>
              <a:t>2017</a:t>
            </a:r>
            <a:endParaRPr lang="en-US" sz="2800" b="1" i="1" dirty="0" smtClean="0">
              <a:solidFill>
                <a:schemeClr val="bg1"/>
              </a:solidFill>
              <a:latin typeface="Arial" pitchFamily="34" charset="0"/>
              <a:cs typeface="Arial" pitchFamily="34" charset="0"/>
            </a:endParaRPr>
          </a:p>
          <a:p>
            <a:pPr algn="r"/>
            <a:r>
              <a:rPr lang="en-US" sz="2800" b="1" i="1" dirty="0" smtClean="0">
                <a:solidFill>
                  <a:schemeClr val="bg1"/>
                </a:solidFill>
                <a:latin typeface="Arial" pitchFamily="34" charset="0"/>
                <a:cs typeface="Arial" pitchFamily="34" charset="0"/>
              </a:rPr>
              <a:t>Cameron Dewey</a:t>
            </a:r>
            <a:endParaRPr lang="en-US" sz="2800" b="1" i="1" dirty="0">
              <a:solidFill>
                <a:schemeClr val="bg1"/>
              </a:solidFill>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2590801" cy="1752600"/>
          </a:xfrm>
          <a:prstGeom prst="rect">
            <a:avLst/>
          </a:prstGeom>
        </p:spPr>
      </p:pic>
    </p:spTree>
    <p:extLst>
      <p:ext uri="{BB962C8B-B14F-4D97-AF65-F5344CB8AC3E}">
        <p14:creationId xmlns:p14="http://schemas.microsoft.com/office/powerpoint/2010/main" val="248532297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a:t>Lessons Learned 2017</a:t>
            </a:r>
            <a:endParaRPr lang="en-US" sz="1400" dirty="0"/>
          </a:p>
        </p:txBody>
      </p:sp>
      <p:sp>
        <p:nvSpPr>
          <p:cNvPr id="3" name="Rectangle 2"/>
          <p:cNvSpPr/>
          <p:nvPr/>
        </p:nvSpPr>
        <p:spPr>
          <a:xfrm>
            <a:off x="756920" y="1219200"/>
            <a:ext cx="7620000" cy="4708981"/>
          </a:xfrm>
          <a:prstGeom prst="rect">
            <a:avLst/>
          </a:prstGeom>
        </p:spPr>
        <p:txBody>
          <a:bodyPr wrap="square">
            <a:spAutoFit/>
          </a:bodyPr>
          <a:lstStyle/>
          <a:p>
            <a:r>
              <a:rPr lang="en-US" sz="2000" dirty="0"/>
              <a:t>Govt. C. §830(a) defines “dangerous condition” as “a condition of property that creates a substantial (as distinguished from a minor, trivial or insignificant) risk of injury when such property or adjacent property is used with due care in a manner in which it is reasonably foreseeable that it will be used.” </a:t>
            </a:r>
          </a:p>
          <a:p>
            <a:endParaRPr lang="en-US" sz="2000" dirty="0"/>
          </a:p>
          <a:p>
            <a:r>
              <a:rPr lang="en-US" sz="2000" dirty="0"/>
              <a:t>“Condition of property” has been defined as a public improvement that has become physically changed, flawed or damaged, or has deteriorated to a degree that makes it potentially dangerous to reasonably foreseeable users, even when used with due care. </a:t>
            </a:r>
            <a:endParaRPr lang="en-US" sz="2000" dirty="0" smtClean="0"/>
          </a:p>
          <a:p>
            <a:endParaRPr lang="en-US" sz="2000" dirty="0"/>
          </a:p>
          <a:p>
            <a:r>
              <a:rPr lang="en-US" sz="2000" dirty="0" smtClean="0"/>
              <a:t>Examples: </a:t>
            </a:r>
            <a:endParaRPr lang="en-US" sz="2000" dirty="0"/>
          </a:p>
          <a:p>
            <a:pPr marL="742950" lvl="1" indent="-285750">
              <a:buFont typeface="Arial" panose="020B0604020202020204" pitchFamily="34" charset="0"/>
              <a:buChar char="•"/>
            </a:pPr>
            <a:r>
              <a:rPr lang="en-US" sz="2000" dirty="0"/>
              <a:t>A sharp drop at the edge of a highway.  Murrell v. State ex </a:t>
            </a:r>
            <a:r>
              <a:rPr lang="en-US" sz="2000" dirty="0" err="1"/>
              <a:t>rel</a:t>
            </a:r>
            <a:r>
              <a:rPr lang="en-US" sz="2000" dirty="0"/>
              <a:t> Dep’t of Pub. Works (1975) </a:t>
            </a:r>
          </a:p>
          <a:p>
            <a:pPr marL="742950" lvl="1" indent="-285750">
              <a:buFont typeface="Arial" panose="020B0604020202020204" pitchFamily="34" charset="0"/>
              <a:buChar char="•"/>
            </a:pPr>
            <a:r>
              <a:rPr lang="en-US" sz="2000" dirty="0"/>
              <a:t>A boulevard stop sign that was obscured by foliage</a:t>
            </a:r>
            <a:endParaRPr lang="en-US" sz="2000" dirty="0"/>
          </a:p>
        </p:txBody>
      </p:sp>
    </p:spTree>
    <p:extLst>
      <p:ext uri="{BB962C8B-B14F-4D97-AF65-F5344CB8AC3E}">
        <p14:creationId xmlns:p14="http://schemas.microsoft.com/office/powerpoint/2010/main" val="201345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a:t>Lessons Learned 2017</a:t>
            </a:r>
            <a:endParaRPr lang="en-US" sz="1400" dirty="0"/>
          </a:p>
        </p:txBody>
      </p:sp>
      <p:sp>
        <p:nvSpPr>
          <p:cNvPr id="3" name="Rectangle 2"/>
          <p:cNvSpPr/>
          <p:nvPr/>
        </p:nvSpPr>
        <p:spPr>
          <a:xfrm>
            <a:off x="990600" y="1524000"/>
            <a:ext cx="7010400" cy="3785652"/>
          </a:xfrm>
          <a:prstGeom prst="rect">
            <a:avLst/>
          </a:prstGeom>
        </p:spPr>
        <p:txBody>
          <a:bodyPr wrap="square">
            <a:spAutoFit/>
          </a:bodyPr>
          <a:lstStyle/>
          <a:p>
            <a:r>
              <a:rPr lang="en-US" sz="2400" dirty="0"/>
              <a:t>Finally, “condition of property” has been defined to include all public property that may be substantially dangerous to reasonably foreseeable users who sustain injury as a result of a combination of the following:</a:t>
            </a:r>
          </a:p>
          <a:p>
            <a:endParaRPr lang="en-US" sz="2400" dirty="0"/>
          </a:p>
          <a:p>
            <a:pPr marL="457200" indent="-457200">
              <a:buFont typeface="+mj-lt"/>
              <a:buAutoNum type="arabicPeriod"/>
            </a:pPr>
            <a:r>
              <a:rPr lang="en-US" sz="2400" dirty="0"/>
              <a:t>“condition of the property” (either physical defect or the absence of adequate safety features) </a:t>
            </a:r>
          </a:p>
          <a:p>
            <a:pPr marL="457200" indent="-457200">
              <a:buFont typeface="+mj-lt"/>
              <a:buAutoNum type="arabicPeriod"/>
            </a:pPr>
            <a:r>
              <a:rPr lang="en-US" sz="2400" dirty="0"/>
              <a:t>negligent or criminal conduct by others on or about the property</a:t>
            </a:r>
          </a:p>
        </p:txBody>
      </p:sp>
    </p:spTree>
    <p:extLst>
      <p:ext uri="{BB962C8B-B14F-4D97-AF65-F5344CB8AC3E}">
        <p14:creationId xmlns:p14="http://schemas.microsoft.com/office/powerpoint/2010/main" val="2877851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a:t>Lessons Learned 2017</a:t>
            </a:r>
            <a:endParaRPr lang="en-US" sz="1400" dirty="0"/>
          </a:p>
        </p:txBody>
      </p:sp>
      <p:pic>
        <p:nvPicPr>
          <p:cNvPr id="3" name="Picture 2" descr="A car parked on the side of a road&#10;&#10;Description generated with very high confidence">
            <a:extLst>
              <a:ext uri="{FF2B5EF4-FFF2-40B4-BE49-F238E27FC236}">
                <a16:creationId xmlns:a16="http://schemas.microsoft.com/office/drawing/2014/main" xmlns="" id="{19104656-5C00-41DD-A85A-1982306A4181}"/>
              </a:ext>
            </a:extLst>
          </p:cNvPr>
          <p:cNvPicPr>
            <a:picLocks noChangeAspect="1"/>
          </p:cNvPicPr>
          <p:nvPr/>
        </p:nvPicPr>
        <p:blipFill rotWithShape="1">
          <a:blip r:embed="rId2">
            <a:extLst>
              <a:ext uri="{28A0092B-C50C-407E-A947-70E740481C1C}">
                <a14:useLocalDpi xmlns:a14="http://schemas.microsoft.com/office/drawing/2010/main" val="0"/>
              </a:ext>
            </a:extLst>
          </a:blip>
          <a:srcRect t="7214" r="1" b="24671"/>
          <a:stretch/>
        </p:blipFill>
        <p:spPr>
          <a:xfrm>
            <a:off x="543127" y="1295400"/>
            <a:ext cx="7980283" cy="4838884"/>
          </a:xfrm>
          <a:prstGeom prst="rect">
            <a:avLst/>
          </a:prstGeom>
        </p:spPr>
      </p:pic>
    </p:spTree>
    <p:extLst>
      <p:ext uri="{BB962C8B-B14F-4D97-AF65-F5344CB8AC3E}">
        <p14:creationId xmlns:p14="http://schemas.microsoft.com/office/powerpoint/2010/main" val="3714938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a:t>Lessons Learned 2017</a:t>
            </a:r>
            <a:endParaRPr lang="en-US" sz="1400" dirty="0"/>
          </a:p>
        </p:txBody>
      </p:sp>
      <p:sp>
        <p:nvSpPr>
          <p:cNvPr id="3" name="Rectangle 2"/>
          <p:cNvSpPr/>
          <p:nvPr/>
        </p:nvSpPr>
        <p:spPr>
          <a:xfrm>
            <a:off x="665480" y="1219200"/>
            <a:ext cx="7772400" cy="4893647"/>
          </a:xfrm>
          <a:prstGeom prst="rect">
            <a:avLst/>
          </a:prstGeom>
        </p:spPr>
        <p:txBody>
          <a:bodyPr wrap="square">
            <a:spAutoFit/>
          </a:bodyPr>
          <a:lstStyle/>
          <a:p>
            <a:r>
              <a:rPr lang="en-US" sz="2400" dirty="0"/>
              <a:t>The majority of claims received for damage done by trees fall under two categories; Dangerous Condition Theory or Nuisance/Trespass Theory</a:t>
            </a:r>
          </a:p>
          <a:p>
            <a:endParaRPr lang="en-US" sz="2400" dirty="0"/>
          </a:p>
          <a:p>
            <a:pPr marL="342900" indent="-342900">
              <a:buFont typeface="Arial" panose="020B0604020202020204" pitchFamily="34" charset="0"/>
              <a:buChar char="•"/>
            </a:pPr>
            <a:r>
              <a:rPr lang="en-US" sz="2400" dirty="0"/>
              <a:t>Dangerous Condition Theory</a:t>
            </a:r>
          </a:p>
          <a:p>
            <a:pPr marL="800100" lvl="1" indent="-342900">
              <a:buFont typeface="Arial" panose="020B0604020202020204" pitchFamily="34" charset="0"/>
              <a:buChar char="•"/>
            </a:pPr>
            <a:r>
              <a:rPr lang="en-US" sz="2400" dirty="0"/>
              <a:t>Example: tree branch falls and causes damages</a:t>
            </a:r>
          </a:p>
          <a:p>
            <a:pPr marL="800100" lvl="1" indent="-342900">
              <a:buFont typeface="Arial" panose="020B0604020202020204" pitchFamily="34" charset="0"/>
              <a:buChar char="•"/>
            </a:pPr>
            <a:r>
              <a:rPr lang="en-US" sz="2400" dirty="0"/>
              <a:t>Defense: No prior actual or constructive notice of condition causing the failure (Gov. Code 835)</a:t>
            </a:r>
          </a:p>
          <a:p>
            <a:pPr marL="800100" lvl="1" indent="-342900">
              <a:buFont typeface="Arial" panose="020B0604020202020204" pitchFamily="34" charset="0"/>
              <a:buChar char="•"/>
            </a:pPr>
            <a:r>
              <a:rPr lang="en-US" sz="2400" dirty="0"/>
              <a:t>City is immune from liability when the City’s act or omission was reasonable (Gov. Code 835.4)</a:t>
            </a:r>
          </a:p>
          <a:p>
            <a:pPr marL="800100" lvl="1" indent="-342900">
              <a:buFont typeface="Arial" panose="020B0604020202020204" pitchFamily="34" charset="0"/>
              <a:buChar char="•"/>
            </a:pPr>
            <a:r>
              <a:rPr lang="en-US" sz="2400" dirty="0"/>
              <a:t>Defense: Gov. Codes 830.2 and 831.2 both apply to cases where a tree or tree limb has fallen and caused damage to a third party</a:t>
            </a:r>
          </a:p>
        </p:txBody>
      </p:sp>
    </p:spTree>
    <p:extLst>
      <p:ext uri="{BB962C8B-B14F-4D97-AF65-F5344CB8AC3E}">
        <p14:creationId xmlns:p14="http://schemas.microsoft.com/office/powerpoint/2010/main" val="4233150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a:t>Lessons Learned 2017</a:t>
            </a:r>
            <a:endParaRPr lang="en-US" sz="1400" dirty="0"/>
          </a:p>
        </p:txBody>
      </p:sp>
      <p:sp>
        <p:nvSpPr>
          <p:cNvPr id="3" name="Rectangle 2"/>
          <p:cNvSpPr/>
          <p:nvPr/>
        </p:nvSpPr>
        <p:spPr>
          <a:xfrm>
            <a:off x="624840" y="1089898"/>
            <a:ext cx="7924800" cy="5016758"/>
          </a:xfrm>
          <a:prstGeom prst="rect">
            <a:avLst/>
          </a:prstGeom>
        </p:spPr>
        <p:txBody>
          <a:bodyPr wrap="square">
            <a:spAutoFit/>
          </a:bodyPr>
          <a:lstStyle/>
          <a:p>
            <a:pPr algn="ctr"/>
            <a:r>
              <a:rPr lang="en-US" sz="2000" dirty="0"/>
              <a:t>PROPERTY OWNER RIGHTS</a:t>
            </a:r>
          </a:p>
          <a:p>
            <a:pPr algn="ctr"/>
            <a:endParaRPr lang="en-US" sz="2000" dirty="0"/>
          </a:p>
          <a:p>
            <a:pPr marL="342900" indent="-342900">
              <a:buFont typeface="Arial" panose="020B0604020202020204" pitchFamily="34" charset="0"/>
              <a:buChar char="•"/>
            </a:pPr>
            <a:r>
              <a:rPr lang="en-US" sz="2000" dirty="0"/>
              <a:t>Nuisance/Trespass Theory</a:t>
            </a:r>
          </a:p>
          <a:p>
            <a:pPr marL="342900"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a:t>“Any unprivileged invasion of the property of another person, whether direct or indirect, constitutes a trespass.”</a:t>
            </a:r>
          </a:p>
          <a:p>
            <a:pPr marL="800100" lvl="1" indent="-342900">
              <a:buFont typeface="Arial" panose="020B0604020202020204" pitchFamily="34" charset="0"/>
              <a:buChar char="•"/>
            </a:pPr>
            <a:r>
              <a:rPr lang="en-US" sz="2000" dirty="0"/>
              <a:t>Liability will generally result only if the trespass is intentional, negligent or extra-hazardous activity.  Most tree claims will likely not meet the above test.</a:t>
            </a:r>
          </a:p>
          <a:p>
            <a:endParaRPr lang="en-US" sz="2000" dirty="0"/>
          </a:p>
          <a:p>
            <a:pPr marL="800100" lvl="1" indent="-342900">
              <a:buFont typeface="Arial" panose="020B0604020202020204" pitchFamily="34" charset="0"/>
              <a:buChar char="•"/>
            </a:pPr>
            <a:r>
              <a:rPr lang="en-US" sz="2000" dirty="0"/>
              <a:t>The owner of the land in fee has the right to the surface and to everything apparently situated beneath or above it (Civil Code Section 829)</a:t>
            </a:r>
          </a:p>
          <a:p>
            <a:pPr marL="800100" lvl="1" indent="-342900">
              <a:buFont typeface="Arial" panose="020B0604020202020204" pitchFamily="34" charset="0"/>
              <a:buChar char="•"/>
            </a:pPr>
            <a:r>
              <a:rPr lang="en-US" sz="2000" dirty="0"/>
              <a:t>The property owner must use his or her own property right so as not to infringe on the rights of another owner (Civil Code Section 3514)</a:t>
            </a:r>
            <a:endParaRPr lang="en-US" sz="2000" dirty="0"/>
          </a:p>
        </p:txBody>
      </p:sp>
    </p:spTree>
    <p:extLst>
      <p:ext uri="{BB962C8B-B14F-4D97-AF65-F5344CB8AC3E}">
        <p14:creationId xmlns:p14="http://schemas.microsoft.com/office/powerpoint/2010/main" val="223639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a:t>Lessons Learned 2017</a:t>
            </a:r>
            <a:endParaRPr lang="en-US" sz="1400" dirty="0"/>
          </a:p>
        </p:txBody>
      </p:sp>
      <p:sp>
        <p:nvSpPr>
          <p:cNvPr id="3" name="Rectangle 2"/>
          <p:cNvSpPr/>
          <p:nvPr/>
        </p:nvSpPr>
        <p:spPr>
          <a:xfrm>
            <a:off x="838200" y="1143000"/>
            <a:ext cx="7467600" cy="2123658"/>
          </a:xfrm>
          <a:prstGeom prst="rect">
            <a:avLst/>
          </a:prstGeom>
        </p:spPr>
        <p:txBody>
          <a:bodyPr wrap="square">
            <a:spAutoFit/>
          </a:bodyPr>
          <a:lstStyle/>
          <a:p>
            <a:pPr algn="ctr"/>
            <a:r>
              <a:rPr lang="en-US" sz="2200" dirty="0"/>
              <a:t>NATURAL CONDITION</a:t>
            </a:r>
          </a:p>
          <a:p>
            <a:endParaRPr lang="en-US" sz="2200" dirty="0"/>
          </a:p>
          <a:p>
            <a:r>
              <a:rPr lang="en-US" sz="2200" dirty="0"/>
              <a:t>Neither a public entity nor a public employee is liable for an injury caused by a natural condition of any unimproved public property, including but not limited to any natural condition of any lake, stream, bay, river or beach. Gov. Code 831.2 </a:t>
            </a:r>
            <a:endParaRPr lang="en-US" sz="2200" dirty="0"/>
          </a:p>
        </p:txBody>
      </p:sp>
      <p:pic>
        <p:nvPicPr>
          <p:cNvPr id="2050" name="Picture 2" descr="Image result for shasta lak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444240"/>
            <a:ext cx="7162800"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576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a:t>Lessons Learned 2017</a:t>
            </a:r>
            <a:endParaRPr lang="en-US" sz="1400" dirty="0"/>
          </a:p>
        </p:txBody>
      </p:sp>
      <p:sp>
        <p:nvSpPr>
          <p:cNvPr id="3" name="Rectangle 2"/>
          <p:cNvSpPr/>
          <p:nvPr/>
        </p:nvSpPr>
        <p:spPr>
          <a:xfrm>
            <a:off x="863600" y="1676400"/>
            <a:ext cx="7391400" cy="3416320"/>
          </a:xfrm>
          <a:prstGeom prst="rect">
            <a:avLst/>
          </a:prstGeom>
        </p:spPr>
        <p:txBody>
          <a:bodyPr wrap="square">
            <a:spAutoFit/>
          </a:bodyPr>
          <a:lstStyle/>
          <a:p>
            <a:pPr algn="ctr"/>
            <a:r>
              <a:rPr lang="en-US" sz="2400" dirty="0"/>
              <a:t>EXAMPLE</a:t>
            </a:r>
          </a:p>
          <a:p>
            <a:endParaRPr lang="en-US" sz="2400" dirty="0"/>
          </a:p>
          <a:p>
            <a:r>
              <a:rPr lang="en-US" sz="2400" dirty="0"/>
              <a:t>The Plaintiff alleges that on March 21, 2009 he was “on an improved portion” of Elkhorn Park – the parking lot, with his boat still on its trailer, when a dead tree fell and struck him; that many of the trees along the river at that location were leaning away from the river, toward and over the boat ramp parking lot, and were diseased and/or infected with mistletoe, rendering them dangerous. </a:t>
            </a:r>
            <a:endParaRPr lang="en-US" sz="2400" dirty="0"/>
          </a:p>
        </p:txBody>
      </p:sp>
    </p:spTree>
    <p:extLst>
      <p:ext uri="{BB962C8B-B14F-4D97-AF65-F5344CB8AC3E}">
        <p14:creationId xmlns:p14="http://schemas.microsoft.com/office/powerpoint/2010/main" val="689665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a:t>Lessons Learned 2017</a:t>
            </a:r>
            <a:endParaRPr lang="en-US" sz="1400" dirty="0"/>
          </a:p>
        </p:txBody>
      </p:sp>
      <p:sp>
        <p:nvSpPr>
          <p:cNvPr id="3" name="Rectangle 2"/>
          <p:cNvSpPr/>
          <p:nvPr/>
        </p:nvSpPr>
        <p:spPr>
          <a:xfrm>
            <a:off x="685800" y="1219201"/>
            <a:ext cx="7391400" cy="1631216"/>
          </a:xfrm>
          <a:prstGeom prst="rect">
            <a:avLst/>
          </a:prstGeom>
        </p:spPr>
        <p:txBody>
          <a:bodyPr wrap="square">
            <a:spAutoFit/>
          </a:bodyPr>
          <a:lstStyle/>
          <a:p>
            <a:r>
              <a:rPr lang="en-US" sz="2000" dirty="0"/>
              <a:t>The Plaintiff elaborated on their dangerous condition theory by asserting YOLO negligently performed its management of forestry and riparian habitat by not properly inspecting and maintaining/pruning the surrounding trees, as well as by failing to warn intended users of the premises of the potential danger from falling trees. </a:t>
            </a:r>
            <a:endParaRPr lang="en-US" sz="2000" dirty="0"/>
          </a:p>
        </p:txBody>
      </p:sp>
      <p:pic>
        <p:nvPicPr>
          <p:cNvPr id="4" name="Picture 3" descr="Image result for falling tree">
            <a:hlinkClick r:id="rId2"/>
          </p:cNvPr>
          <p:cNvPicPr/>
          <p:nvPr/>
        </p:nvPicPr>
        <p:blipFill rotWithShape="1">
          <a:blip r:embed="rId3">
            <a:extLst>
              <a:ext uri="{28A0092B-C50C-407E-A947-70E740481C1C}">
                <a14:useLocalDpi xmlns:a14="http://schemas.microsoft.com/office/drawing/2010/main" val="0"/>
              </a:ext>
            </a:extLst>
          </a:blip>
          <a:srcRect l="11765" t="16552" b="13561"/>
          <a:stretch/>
        </p:blipFill>
        <p:spPr bwMode="auto">
          <a:xfrm>
            <a:off x="1200150" y="3124200"/>
            <a:ext cx="6362700" cy="2997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8773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a:t>Lessons Learned 2017</a:t>
            </a:r>
            <a:endParaRPr lang="en-US" sz="1400" dirty="0"/>
          </a:p>
        </p:txBody>
      </p:sp>
      <p:sp>
        <p:nvSpPr>
          <p:cNvPr id="3" name="Rectangle 2"/>
          <p:cNvSpPr/>
          <p:nvPr/>
        </p:nvSpPr>
        <p:spPr>
          <a:xfrm>
            <a:off x="914400" y="1600200"/>
            <a:ext cx="7391400" cy="3416320"/>
          </a:xfrm>
          <a:prstGeom prst="rect">
            <a:avLst/>
          </a:prstGeom>
        </p:spPr>
        <p:txBody>
          <a:bodyPr wrap="square">
            <a:spAutoFit/>
          </a:bodyPr>
          <a:lstStyle/>
          <a:p>
            <a:r>
              <a:rPr lang="en-US" sz="2400" dirty="0"/>
              <a:t>Government Code section 835 creates liability to public entities for “an injury caused by a dangerous condition of its property” where that dangerous condition proximately </a:t>
            </a:r>
          </a:p>
          <a:p>
            <a:pPr marL="914400" lvl="1" indent="-457200">
              <a:buFont typeface="+mj-lt"/>
              <a:buAutoNum type="arabicPeriod"/>
            </a:pPr>
            <a:r>
              <a:rPr lang="en-US" sz="2400" dirty="0"/>
              <a:t>caused the injury and </a:t>
            </a:r>
          </a:p>
          <a:p>
            <a:pPr marL="914400" lvl="1" indent="-457200">
              <a:buFont typeface="+mj-lt"/>
              <a:buAutoNum type="arabicPeriod"/>
            </a:pPr>
            <a:r>
              <a:rPr lang="en-US" sz="2400" dirty="0"/>
              <a:t>that injury was a reasonably foreseeable risk of the condition, if the public entity (via its employee) either created the dangerous condition or had sufficient prior notice of the condition to prevent the </a:t>
            </a:r>
            <a:r>
              <a:rPr lang="en-US" sz="2400" dirty="0" smtClean="0"/>
              <a:t>harm</a:t>
            </a:r>
            <a:endParaRPr lang="en-US" sz="2400" dirty="0"/>
          </a:p>
        </p:txBody>
      </p:sp>
    </p:spTree>
    <p:extLst>
      <p:ext uri="{BB962C8B-B14F-4D97-AF65-F5344CB8AC3E}">
        <p14:creationId xmlns:p14="http://schemas.microsoft.com/office/powerpoint/2010/main" val="2844616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a:t>Lessons Learned 2017</a:t>
            </a:r>
            <a:endParaRPr lang="en-US" sz="1400" dirty="0"/>
          </a:p>
        </p:txBody>
      </p:sp>
      <p:sp>
        <p:nvSpPr>
          <p:cNvPr id="3" name="Rectangle 2"/>
          <p:cNvSpPr/>
          <p:nvPr/>
        </p:nvSpPr>
        <p:spPr>
          <a:xfrm>
            <a:off x="685800" y="1371600"/>
            <a:ext cx="7696200" cy="4401205"/>
          </a:xfrm>
          <a:prstGeom prst="rect">
            <a:avLst/>
          </a:prstGeom>
        </p:spPr>
        <p:txBody>
          <a:bodyPr wrap="square">
            <a:spAutoFit/>
          </a:bodyPr>
          <a:lstStyle/>
          <a:p>
            <a:pPr algn="ctr"/>
            <a:r>
              <a:rPr lang="en-US" sz="2000" dirty="0"/>
              <a:t>EXCEPTIONS</a:t>
            </a:r>
          </a:p>
          <a:p>
            <a:endParaRPr lang="en-US" sz="2000" dirty="0"/>
          </a:p>
          <a:p>
            <a:r>
              <a:rPr lang="en-US" sz="2000" dirty="0"/>
              <a:t>Natural conditions of unimproved public property, including of any stream or river.</a:t>
            </a:r>
          </a:p>
          <a:p>
            <a:endParaRPr lang="en-US" sz="2000" dirty="0"/>
          </a:p>
          <a:p>
            <a:pPr lvl="1"/>
            <a:r>
              <a:rPr lang="en-US" sz="2000" dirty="0"/>
              <a:t>“[n]either a public entity nor a public employee is liable for an injury caused by a natural condition of any unimproved public property, including but not limited to any natural condition of any lake, stream, bay, river or beach.” Gov. Code § 831.2</a:t>
            </a:r>
          </a:p>
          <a:p>
            <a:endParaRPr lang="en-US" sz="2000" dirty="0"/>
          </a:p>
          <a:p>
            <a:r>
              <a:rPr lang="en-US" sz="2000" dirty="0"/>
              <a:t>Natural condition immunity allows public recreational use of government lands and waterways which might otherwise be foreclosed by the high cost of rendering safe natural hazards and responding to corresponding tort actions. </a:t>
            </a:r>
            <a:endParaRPr lang="en-US" sz="2000" dirty="0"/>
          </a:p>
        </p:txBody>
      </p:sp>
    </p:spTree>
    <p:extLst>
      <p:ext uri="{BB962C8B-B14F-4D97-AF65-F5344CB8AC3E}">
        <p14:creationId xmlns:p14="http://schemas.microsoft.com/office/powerpoint/2010/main" val="1608914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smtClean="0"/>
              <a:t>Lessons Learned 2017</a:t>
            </a:r>
            <a:endParaRPr lang="en-US" sz="1400" dirty="0"/>
          </a:p>
        </p:txBody>
      </p:sp>
      <p:sp>
        <p:nvSpPr>
          <p:cNvPr id="3" name="TextBox 2"/>
          <p:cNvSpPr txBox="1"/>
          <p:nvPr/>
        </p:nvSpPr>
        <p:spPr>
          <a:xfrm>
            <a:off x="1361439" y="1143000"/>
            <a:ext cx="7010400" cy="523220"/>
          </a:xfrm>
          <a:prstGeom prst="rect">
            <a:avLst/>
          </a:prstGeom>
          <a:noFill/>
        </p:spPr>
        <p:txBody>
          <a:bodyPr wrap="square" rtlCol="0">
            <a:spAutoFit/>
          </a:bodyPr>
          <a:lstStyle/>
          <a:p>
            <a:r>
              <a:rPr lang="en-US" sz="2800" dirty="0" smtClean="0"/>
              <a:t>So, you think your sidewalks are dangerous?</a:t>
            </a:r>
            <a:endParaRPr lang="en-US" sz="2800" dirty="0"/>
          </a:p>
        </p:txBody>
      </p:sp>
      <p:pic>
        <p:nvPicPr>
          <p:cNvPr id="6" name="Picture 5">
            <a:extLst>
              <a:ext uri="{FF2B5EF4-FFF2-40B4-BE49-F238E27FC236}">
                <a16:creationId xmlns:a16="http://schemas.microsoft.com/office/drawing/2014/main" xmlns="" id="{939601BA-1405-485E-A197-E7DC37DD0D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047220"/>
            <a:ext cx="7315199" cy="392750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a:t>Lessons Learned 2017</a:t>
            </a:r>
            <a:endParaRPr lang="en-US" sz="1400" dirty="0"/>
          </a:p>
        </p:txBody>
      </p:sp>
      <p:sp>
        <p:nvSpPr>
          <p:cNvPr id="3" name="Rectangle 2"/>
          <p:cNvSpPr/>
          <p:nvPr/>
        </p:nvSpPr>
        <p:spPr>
          <a:xfrm>
            <a:off x="3581400" y="1131570"/>
            <a:ext cx="5029200" cy="5062924"/>
          </a:xfrm>
          <a:prstGeom prst="rect">
            <a:avLst/>
          </a:prstGeom>
        </p:spPr>
        <p:txBody>
          <a:bodyPr wrap="square">
            <a:spAutoFit/>
          </a:bodyPr>
          <a:lstStyle/>
          <a:p>
            <a:r>
              <a:rPr lang="en-US" sz="1900" dirty="0" smtClean="0"/>
              <a:t>Sacramento </a:t>
            </a:r>
            <a:r>
              <a:rPr lang="en-US" sz="1900" dirty="0"/>
              <a:t>River’s tree-lined banks comprising Elkhorn Regional Park are unimproved public property, the natural status of which was not abrogated by the nearby presence of a boat launch, restrooms and parking lot. </a:t>
            </a:r>
            <a:endParaRPr lang="en-US" sz="1900" dirty="0" smtClean="0"/>
          </a:p>
          <a:p>
            <a:endParaRPr lang="en-US" sz="1900" dirty="0"/>
          </a:p>
          <a:p>
            <a:r>
              <a:rPr lang="en-US" sz="1900" dirty="0" smtClean="0"/>
              <a:t>Bartlett</a:t>
            </a:r>
            <a:r>
              <a:rPr lang="en-US" sz="1900" dirty="0"/>
              <a:t>, supra, 199 Cal.App.3d at 398 – 399, minimal improvements such as signs, roads, toilets and trails do not render natural area improved for purpose of § </a:t>
            </a:r>
            <a:r>
              <a:rPr lang="en-US" sz="1900" dirty="0" smtClean="0"/>
              <a:t>831.2.</a:t>
            </a:r>
          </a:p>
          <a:p>
            <a:endParaRPr lang="en-US" sz="1900" dirty="0"/>
          </a:p>
          <a:p>
            <a:r>
              <a:rPr lang="en-US" sz="1900" dirty="0" smtClean="0"/>
              <a:t>Fuller</a:t>
            </a:r>
            <a:r>
              <a:rPr lang="en-US" sz="1900" dirty="0"/>
              <a:t>, supra, 51 Cal.App.3d at 936 – 939 held that although the state beach had been “developed” by restrooms, campfire rings, lifeguard towers and signs, it did not render the beach improved for purpose of § 831.2 and the immunity applied.</a:t>
            </a:r>
            <a:endParaRPr lang="en-US" sz="1900" dirty="0"/>
          </a:p>
        </p:txBody>
      </p:sp>
      <p:sp>
        <p:nvSpPr>
          <p:cNvPr id="4" name="AutoShape 2" descr="Image result for elkhorn regional park">
            <a:hlinkClick r:id="rId2"/>
          </p:cNvPr>
          <p:cNvSpPr>
            <a:spLocks noChangeAspect="1" noChangeArrowheads="1"/>
          </p:cNvSpPr>
          <p:nvPr/>
        </p:nvSpPr>
        <p:spPr bwMode="auto">
          <a:xfrm>
            <a:off x="53975" y="-10287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descr="Image result for beach campfire r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95400"/>
            <a:ext cx="2809875" cy="487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255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a:t>Lessons Learned 2017</a:t>
            </a:r>
            <a:endParaRPr lang="en-US" sz="1400" dirty="0"/>
          </a:p>
        </p:txBody>
      </p:sp>
      <p:pic>
        <p:nvPicPr>
          <p:cNvPr id="3" name="Picture 2" descr="A car parked on the side of a road&#10;&#10;Description generated with very high confidence">
            <a:extLst>
              <a:ext uri="{FF2B5EF4-FFF2-40B4-BE49-F238E27FC236}">
                <a16:creationId xmlns:a16="http://schemas.microsoft.com/office/drawing/2014/main" xmlns="" id="{908A10F7-F6CB-4A3E-BE74-54CD44EBEC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828800"/>
            <a:ext cx="7184411" cy="4208853"/>
          </a:xfrm>
          <a:prstGeom prst="rect">
            <a:avLst/>
          </a:prstGeom>
          <a:scene3d>
            <a:camera prst="orthographicFront">
              <a:rot lat="0" lon="21299999" rev="0"/>
            </a:camera>
            <a:lightRig rig="threePt" dir="t"/>
          </a:scene3d>
        </p:spPr>
      </p:pic>
      <p:sp>
        <p:nvSpPr>
          <p:cNvPr id="4" name="Rectangle 3"/>
          <p:cNvSpPr/>
          <p:nvPr/>
        </p:nvSpPr>
        <p:spPr>
          <a:xfrm>
            <a:off x="3111098" y="1143000"/>
            <a:ext cx="2299101" cy="461665"/>
          </a:xfrm>
          <a:prstGeom prst="rect">
            <a:avLst/>
          </a:prstGeom>
        </p:spPr>
        <p:txBody>
          <a:bodyPr wrap="square">
            <a:spAutoFit/>
          </a:bodyPr>
          <a:lstStyle/>
          <a:p>
            <a:pPr algn="ctr"/>
            <a:r>
              <a:rPr lang="en-US" sz="2400" dirty="0"/>
              <a:t>Any Questions?</a:t>
            </a:r>
            <a:endParaRPr lang="en-US" sz="2400" dirty="0"/>
          </a:p>
        </p:txBody>
      </p:sp>
    </p:spTree>
    <p:extLst>
      <p:ext uri="{BB962C8B-B14F-4D97-AF65-F5344CB8AC3E}">
        <p14:creationId xmlns:p14="http://schemas.microsoft.com/office/powerpoint/2010/main" val="1558924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a:t>Lessons Learned 2017</a:t>
            </a:r>
            <a:endParaRPr lang="en-US" sz="1400" dirty="0"/>
          </a:p>
        </p:txBody>
      </p:sp>
      <p:pic>
        <p:nvPicPr>
          <p:cNvPr id="7" name="Content Placeholder 4">
            <a:extLst>
              <a:ext uri="{FF2B5EF4-FFF2-40B4-BE49-F238E27FC236}">
                <a16:creationId xmlns:a16="http://schemas.microsoft.com/office/drawing/2014/main" xmlns="" id="{1C2F9D95-4909-4C09-A4EC-52317D8D58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24000"/>
            <a:ext cx="7588509" cy="4248937"/>
          </a:xfrm>
        </p:spPr>
      </p:pic>
    </p:spTree>
    <p:extLst>
      <p:ext uri="{BB962C8B-B14F-4D97-AF65-F5344CB8AC3E}">
        <p14:creationId xmlns:p14="http://schemas.microsoft.com/office/powerpoint/2010/main" val="123183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a:t>Lessons Learned 2017</a:t>
            </a:r>
            <a:endParaRPr lang="en-US" sz="1400" dirty="0"/>
          </a:p>
        </p:txBody>
      </p:sp>
      <p:pic>
        <p:nvPicPr>
          <p:cNvPr id="3" name="Picture 2">
            <a:extLst>
              <a:ext uri="{FF2B5EF4-FFF2-40B4-BE49-F238E27FC236}">
                <a16:creationId xmlns:a16="http://schemas.microsoft.com/office/drawing/2014/main" xmlns="" id="{9382110D-C1D8-4357-9B51-13F5DA808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447800"/>
            <a:ext cx="7181850" cy="4487174"/>
          </a:xfrm>
          <a:prstGeom prst="rect">
            <a:avLst/>
          </a:prstGeom>
        </p:spPr>
      </p:pic>
    </p:spTree>
    <p:extLst>
      <p:ext uri="{BB962C8B-B14F-4D97-AF65-F5344CB8AC3E}">
        <p14:creationId xmlns:p14="http://schemas.microsoft.com/office/powerpoint/2010/main" val="407599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a:t>Lessons Learned 2017</a:t>
            </a:r>
            <a:endParaRPr lang="en-US" sz="1400" dirty="0"/>
          </a:p>
        </p:txBody>
      </p:sp>
      <p:pic>
        <p:nvPicPr>
          <p:cNvPr id="3" name="Picture 2">
            <a:extLst>
              <a:ext uri="{FF2B5EF4-FFF2-40B4-BE49-F238E27FC236}">
                <a16:creationId xmlns:a16="http://schemas.microsoft.com/office/drawing/2014/main" xmlns="" id="{4474DE32-FF8A-4A21-9DE5-234CBC9E47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599" y="1524000"/>
            <a:ext cx="7129849" cy="4418055"/>
          </a:xfrm>
          <a:prstGeom prst="rect">
            <a:avLst/>
          </a:prstGeom>
        </p:spPr>
      </p:pic>
    </p:spTree>
    <p:extLst>
      <p:ext uri="{BB962C8B-B14F-4D97-AF65-F5344CB8AC3E}">
        <p14:creationId xmlns:p14="http://schemas.microsoft.com/office/powerpoint/2010/main" val="471249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a:t>Lessons Learned 2017</a:t>
            </a:r>
            <a:endParaRPr lang="en-US" sz="1400" dirty="0"/>
          </a:p>
        </p:txBody>
      </p:sp>
      <p:pic>
        <p:nvPicPr>
          <p:cNvPr id="3" name="Picture 2">
            <a:extLst>
              <a:ext uri="{FF2B5EF4-FFF2-40B4-BE49-F238E27FC236}">
                <a16:creationId xmlns:a16="http://schemas.microsoft.com/office/drawing/2014/main" xmlns="" id="{8479E04B-5D8D-4497-AA90-A59E453D7D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24000"/>
            <a:ext cx="7372350" cy="4061690"/>
          </a:xfrm>
          <a:prstGeom prst="rect">
            <a:avLst/>
          </a:prstGeom>
        </p:spPr>
      </p:pic>
    </p:spTree>
    <p:extLst>
      <p:ext uri="{BB962C8B-B14F-4D97-AF65-F5344CB8AC3E}">
        <p14:creationId xmlns:p14="http://schemas.microsoft.com/office/powerpoint/2010/main" val="1726401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a:t>Lessons Learned 2017</a:t>
            </a:r>
            <a:endParaRPr lang="en-US" sz="1400" dirty="0"/>
          </a:p>
        </p:txBody>
      </p:sp>
      <p:graphicFrame>
        <p:nvGraphicFramePr>
          <p:cNvPr id="3" name="Object 2"/>
          <p:cNvGraphicFramePr>
            <a:graphicFrameLocks noChangeAspect="1"/>
          </p:cNvGraphicFramePr>
          <p:nvPr>
            <p:extLst>
              <p:ext uri="{D42A27DB-BD31-4B8C-83A1-F6EECF244321}">
                <p14:modId xmlns:p14="http://schemas.microsoft.com/office/powerpoint/2010/main" val="2311417909"/>
              </p:ext>
            </p:extLst>
          </p:nvPr>
        </p:nvGraphicFramePr>
        <p:xfrm>
          <a:off x="838200" y="1447800"/>
          <a:ext cx="7391400" cy="4272564"/>
        </p:xfrm>
        <a:graphic>
          <a:graphicData uri="http://schemas.openxmlformats.org/presentationml/2006/ole">
            <mc:AlternateContent xmlns:mc="http://schemas.openxmlformats.org/markup-compatibility/2006">
              <mc:Choice xmlns:v="urn:schemas-microsoft-com:vml" Requires="v">
                <p:oleObj spid="_x0000_s1030" name="Acrobat Document" r:id="rId3" imgW="7179840" imgH="5565240" progId="AcroExch.Document.DC">
                  <p:embed/>
                </p:oleObj>
              </mc:Choice>
              <mc:Fallback>
                <p:oleObj name="Acrobat Document" r:id="rId3" imgW="7179840" imgH="5565240" progId="AcroExch.Document.DC">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447800"/>
                        <a:ext cx="7391400" cy="427256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32908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a:t>Lessons Learned 2017</a:t>
            </a:r>
            <a:endParaRPr lang="en-US" sz="1400" dirty="0"/>
          </a:p>
        </p:txBody>
      </p:sp>
      <p:pic>
        <p:nvPicPr>
          <p:cNvPr id="3" name="Picture 2"/>
          <p:cNvPicPr/>
          <p:nvPr/>
        </p:nvPicPr>
        <p:blipFill rotWithShape="1">
          <a:blip r:embed="rId2" cstate="print">
            <a:extLst>
              <a:ext uri="{28A0092B-C50C-407E-A947-70E740481C1C}">
                <a14:useLocalDpi xmlns:a14="http://schemas.microsoft.com/office/drawing/2010/main" val="0"/>
              </a:ext>
            </a:extLst>
          </a:blip>
          <a:srcRect l="34502" t="24938" r="5341" b="24489"/>
          <a:stretch/>
        </p:blipFill>
        <p:spPr bwMode="auto">
          <a:xfrm>
            <a:off x="838200" y="1524000"/>
            <a:ext cx="7391400" cy="4191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97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a:t>Lessons Learned 2017</a:t>
            </a:r>
            <a:endParaRPr lang="en-US" sz="1400" dirty="0"/>
          </a:p>
        </p:txBody>
      </p:sp>
      <p:sp>
        <p:nvSpPr>
          <p:cNvPr id="3" name="Rectangle 2"/>
          <p:cNvSpPr/>
          <p:nvPr/>
        </p:nvSpPr>
        <p:spPr>
          <a:xfrm>
            <a:off x="660400" y="1981200"/>
            <a:ext cx="7848600" cy="3816429"/>
          </a:xfrm>
          <a:prstGeom prst="rect">
            <a:avLst/>
          </a:prstGeom>
        </p:spPr>
        <p:txBody>
          <a:bodyPr wrap="square">
            <a:spAutoFit/>
          </a:bodyPr>
          <a:lstStyle/>
          <a:p>
            <a:r>
              <a:rPr lang="en-US" sz="2200" dirty="0"/>
              <a:t>Government Code §835 provides the basis for liability in an action against a public entity for an injury caused by the dangerous condition of public property.  To establish liability, the following essential elements must be proved: </a:t>
            </a:r>
          </a:p>
          <a:p>
            <a:r>
              <a:rPr lang="en-US" sz="2200" dirty="0"/>
              <a:t> </a:t>
            </a:r>
          </a:p>
          <a:p>
            <a:r>
              <a:rPr lang="en-US" sz="2200" dirty="0"/>
              <a:t>Public Property Owned Or Controlled By Public Entity</a:t>
            </a:r>
          </a:p>
          <a:p>
            <a:r>
              <a:rPr lang="en-US" sz="2200" dirty="0"/>
              <a:t> </a:t>
            </a:r>
          </a:p>
          <a:p>
            <a:pPr marL="742950" lvl="1" indent="-285750">
              <a:buFont typeface="Arial" panose="020B0604020202020204" pitchFamily="34" charset="0"/>
              <a:buChar char="•"/>
            </a:pPr>
            <a:r>
              <a:rPr lang="en-US" sz="2200" dirty="0"/>
              <a:t> The property must be owned or controlled by a public entity.  Govt. C. §830(c) defines “public property” and “property of a public entity” as “real or personal property” that is “owned or controlled” by the public entity.</a:t>
            </a:r>
            <a:endParaRPr lang="en-US" sz="2200" dirty="0"/>
          </a:p>
        </p:txBody>
      </p:sp>
      <p:sp>
        <p:nvSpPr>
          <p:cNvPr id="4" name="Rectangle 3"/>
          <p:cNvSpPr/>
          <p:nvPr/>
        </p:nvSpPr>
        <p:spPr>
          <a:xfrm>
            <a:off x="1676400" y="1219200"/>
            <a:ext cx="5410200" cy="461665"/>
          </a:xfrm>
          <a:prstGeom prst="rect">
            <a:avLst/>
          </a:prstGeom>
        </p:spPr>
        <p:txBody>
          <a:bodyPr wrap="square">
            <a:spAutoFit/>
          </a:bodyPr>
          <a:lstStyle/>
          <a:p>
            <a:pPr algn="ctr"/>
            <a:r>
              <a:rPr lang="en-US" sz="2400" dirty="0"/>
              <a:t>Dangerous Condition Theory</a:t>
            </a:r>
            <a:endParaRPr lang="en-US" sz="2400" dirty="0"/>
          </a:p>
        </p:txBody>
      </p:sp>
    </p:spTree>
    <p:extLst>
      <p:ext uri="{BB962C8B-B14F-4D97-AF65-F5344CB8AC3E}">
        <p14:creationId xmlns:p14="http://schemas.microsoft.com/office/powerpoint/2010/main" val="3311754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E6DC3ED99DC443A20E49EB6B299606" ma:contentTypeVersion="2" ma:contentTypeDescription="Create a new document." ma:contentTypeScope="" ma:versionID="2fb7566b2811cb705bb11e2b9761e0dd">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25658DC-33CC-4818-8A49-D8362C6BC01D}"/>
</file>

<file path=customXml/itemProps2.xml><?xml version="1.0" encoding="utf-8"?>
<ds:datastoreItem xmlns:ds="http://schemas.openxmlformats.org/officeDocument/2006/customXml" ds:itemID="{7DD7C597-F208-4EE8-9F11-4B7023D825E5}"/>
</file>

<file path=customXml/itemProps3.xml><?xml version="1.0" encoding="utf-8"?>
<ds:datastoreItem xmlns:ds="http://schemas.openxmlformats.org/officeDocument/2006/customXml" ds:itemID="{FB48F980-FDAE-416E-87D1-FF0A3A034319}"/>
</file>

<file path=docProps/app.xml><?xml version="1.0" encoding="utf-8"?>
<Properties xmlns="http://schemas.openxmlformats.org/officeDocument/2006/extended-properties" xmlns:vt="http://schemas.openxmlformats.org/officeDocument/2006/docPropsVTypes">
  <TotalTime>1301</TotalTime>
  <Words>1063</Words>
  <Application>Microsoft Office PowerPoint</Application>
  <PresentationFormat>On-screen Show (4:3)</PresentationFormat>
  <Paragraphs>81</Paragraphs>
  <Slides>21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Acrobat Document</vt:lpstr>
      <vt:lpstr>PowerPoint Presentation</vt:lpstr>
      <vt:lpstr>Lessons Learned 2017</vt:lpstr>
      <vt:lpstr>Lessons Learned 2017</vt:lpstr>
      <vt:lpstr>Lessons Learned 2017</vt:lpstr>
      <vt:lpstr>Lessons Learned 2017</vt:lpstr>
      <vt:lpstr>Lessons Learned 2017</vt:lpstr>
      <vt:lpstr>Lessons Learned 2017</vt:lpstr>
      <vt:lpstr>Lessons Learned 2017</vt:lpstr>
      <vt:lpstr>Lessons Learned 2017</vt:lpstr>
      <vt:lpstr>Lessons Learned 2017</vt:lpstr>
      <vt:lpstr>Lessons Learned 2017</vt:lpstr>
      <vt:lpstr>Lessons Learned 2017</vt:lpstr>
      <vt:lpstr>Lessons Learned 2017</vt:lpstr>
      <vt:lpstr>Lessons Learned 2017</vt:lpstr>
      <vt:lpstr>Lessons Learned 2017</vt:lpstr>
      <vt:lpstr>Lessons Learned 2017</vt:lpstr>
      <vt:lpstr>Lessons Learned 2017</vt:lpstr>
      <vt:lpstr>Lessons Learned 2017</vt:lpstr>
      <vt:lpstr>Lessons Learned 2017</vt:lpstr>
      <vt:lpstr>Lessons Learned 2017</vt:lpstr>
      <vt:lpstr>Lessons Learned 2017</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Learned 2017 SCORE Board Meeting</dc:title>
  <dc:creator>Cory.Jones</dc:creator>
  <cp:lastModifiedBy>Zumwalt, Dorienne</cp:lastModifiedBy>
  <cp:revision>154</cp:revision>
  <dcterms:created xsi:type="dcterms:W3CDTF">2012-03-07T20:26:54Z</dcterms:created>
  <dcterms:modified xsi:type="dcterms:W3CDTF">2017-10-23T20:13:46Z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0x01010062E6DC3ED99DC443A20E49EB6B299606</vt:lpwstr>
  </property>
</Properties>
</file>