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80" r:id="rId6"/>
    <p:sldId id="262" r:id="rId7"/>
    <p:sldId id="263" r:id="rId8"/>
    <p:sldId id="260" r:id="rId9"/>
    <p:sldId id="261" r:id="rId10"/>
    <p:sldId id="265" r:id="rId11"/>
    <p:sldId id="266" r:id="rId12"/>
    <p:sldId id="267" r:id="rId13"/>
    <p:sldId id="268" r:id="rId14"/>
    <p:sldId id="279" r:id="rId15"/>
    <p:sldId id="282" r:id="rId16"/>
    <p:sldId id="272" r:id="rId17"/>
    <p:sldId id="273" r:id="rId18"/>
    <p:sldId id="270" r:id="rId19"/>
    <p:sldId id="271" r:id="rId20"/>
    <p:sldId id="275" r:id="rId21"/>
    <p:sldId id="277" r:id="rId22"/>
    <p:sldId id="278" r:id="rId23"/>
    <p:sldId id="269" r:id="rId24"/>
    <p:sldId id="281" r:id="rId25"/>
    <p:sldId id="283" r:id="rId26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4636" autoAdjust="0"/>
  </p:normalViewPr>
  <p:slideViewPr>
    <p:cSldViewPr snapToGrid="0">
      <p:cViewPr varScale="1">
        <p:scale>
          <a:sx n="100" d="100"/>
          <a:sy n="100" d="100"/>
        </p:scale>
        <p:origin x="114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D7894-5517-491C-B1A4-719113CFD62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FA7AA-E969-419D-BED9-9C315CA0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3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CEE5BCE-D2F6-4919-A03B-EE1F4416948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82C967A-DBC0-4D97-807F-429017505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7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C967A-DBC0-4D97-807F-4290175051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74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C967A-DBC0-4D97-807F-4290175051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39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C967A-DBC0-4D97-807F-42901750514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78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C967A-DBC0-4D97-807F-42901750514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9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C37E-142D-4E7A-A0E4-C80FF068484A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93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F9E9-4AA0-4CAD-9C98-FA856ADC7FDE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9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78EE-1641-41BA-B463-92B85CF49CD4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11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0442-85D3-44BD-B76E-CF63212F1F74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CA63-7BD7-429D-A079-1539D910B6CF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95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D9A-044F-42CB-A3E3-FCB152EF15A5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1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0E89-3163-4CDF-9B24-89941CCB30D9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5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632-11DF-4459-88BF-1AF2F2B9FDD3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7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BB8A-0A45-4E0E-8D24-B4B6ACE1BAE2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2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0D8775-E10F-4A52-954A-D0C761455FC6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0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EB76-B082-4DB0-A2CE-EE44E00DAF4C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7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0FC2A8-35DF-49A7-A955-14A7C7764BF8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78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SCORE </a:t>
            </a:r>
            <a:br>
              <a:rPr lang="en-US" dirty="0" smtClean="0"/>
            </a:br>
            <a:r>
              <a:rPr lang="en-US" dirty="0" smtClean="0"/>
              <a:t>Funding Calculations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5463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For The liability and workers’ compensation programs</a:t>
            </a:r>
          </a:p>
          <a:p>
            <a:pPr algn="ctr"/>
            <a:r>
              <a:rPr lang="en-US" dirty="0" smtClean="0"/>
              <a:t>FY 2017/18</a:t>
            </a:r>
          </a:p>
          <a:p>
            <a:pPr algn="ctr"/>
            <a:r>
              <a:rPr lang="en-US" dirty="0" smtClean="0"/>
              <a:t>SCORE Board Meeting Presentation, October 26,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" smtClean="0"/>
              <a:pPr/>
              <a:t>1</a:t>
            </a:fld>
            <a:endParaRPr lang="en-US" sz="100" dirty="0"/>
          </a:p>
        </p:txBody>
      </p:sp>
    </p:spTree>
    <p:extLst>
      <p:ext uri="{BB962C8B-B14F-4D97-AF65-F5344CB8AC3E}">
        <p14:creationId xmlns:p14="http://schemas.microsoft.com/office/powerpoint/2010/main" val="6808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Liability Funding – Excess Layer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($500,001 to $40 million</a:t>
            </a:r>
            <a:r>
              <a:rPr lang="en-US" sz="3200" dirty="0">
                <a:solidFill>
                  <a:schemeClr val="tx1"/>
                </a:solidFill>
              </a:rPr>
              <a:t>) CJPRMA Premium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Excess Layer </a:t>
            </a:r>
            <a:r>
              <a:rPr lang="en-US" dirty="0"/>
              <a:t>– we multiply the </a:t>
            </a:r>
            <a:r>
              <a:rPr lang="en-US" b="1" dirty="0"/>
              <a:t>Ex-Mod Adjusted</a:t>
            </a:r>
            <a:r>
              <a:rPr lang="en-US" dirty="0"/>
              <a:t> </a:t>
            </a:r>
          </a:p>
          <a:p>
            <a:r>
              <a:rPr lang="en-US" b="1" dirty="0"/>
              <a:t>Payroll (</a:t>
            </a:r>
            <a:r>
              <a:rPr lang="en-US" b="1" dirty="0" err="1"/>
              <a:t>ExP</a:t>
            </a:r>
            <a:r>
              <a:rPr lang="en-US" b="1" dirty="0" smtClean="0"/>
              <a:t>)/100 </a:t>
            </a:r>
            <a:r>
              <a:rPr lang="en-US" b="1" dirty="0"/>
              <a:t>times the Rate </a:t>
            </a:r>
            <a:endParaRPr lang="en-US" b="1" dirty="0" smtClean="0"/>
          </a:p>
          <a:p>
            <a:r>
              <a:rPr lang="en-US" dirty="0" smtClean="0"/>
              <a:t>per </a:t>
            </a:r>
            <a:r>
              <a:rPr lang="en-US" dirty="0"/>
              <a:t>$100 of payroll</a:t>
            </a:r>
          </a:p>
          <a:p>
            <a:r>
              <a:rPr lang="en-US" dirty="0" smtClean="0"/>
              <a:t>as calculated </a:t>
            </a:r>
            <a:r>
              <a:rPr lang="en-US" dirty="0"/>
              <a:t>by the </a:t>
            </a:r>
            <a:r>
              <a:rPr lang="en-US" dirty="0" smtClean="0"/>
              <a:t>CJPRMA actuary </a:t>
            </a:r>
          </a:p>
          <a:p>
            <a:r>
              <a:rPr lang="en-US" dirty="0" smtClean="0"/>
              <a:t>($0.63 </a:t>
            </a:r>
            <a:r>
              <a:rPr lang="en-US" dirty="0"/>
              <a:t>for FY </a:t>
            </a:r>
            <a:r>
              <a:rPr lang="en-US" dirty="0" smtClean="0"/>
              <a:t>17/18)  </a:t>
            </a:r>
            <a:endParaRPr lang="en-US" dirty="0"/>
          </a:p>
          <a:p>
            <a:r>
              <a:rPr lang="en-US" dirty="0"/>
              <a:t>to obtain the </a:t>
            </a:r>
            <a:r>
              <a:rPr lang="en-US" b="1" dirty="0" smtClean="0"/>
              <a:t>Excess </a:t>
            </a:r>
            <a:r>
              <a:rPr lang="en-US" b="1" dirty="0"/>
              <a:t>Layer Funding</a:t>
            </a:r>
            <a:r>
              <a:rPr lang="en-US" dirty="0"/>
              <a:t>. </a:t>
            </a:r>
          </a:p>
          <a:p>
            <a:r>
              <a:rPr lang="en-US" u="sng" dirty="0"/>
              <a:t>See </a:t>
            </a:r>
            <a:r>
              <a:rPr lang="en-US" u="sng" dirty="0" smtClean="0"/>
              <a:t>column G</a:t>
            </a:r>
            <a:endParaRPr lang="en-US" u="sng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873578"/>
              </p:ext>
            </p:extLst>
          </p:nvPr>
        </p:nvGraphicFramePr>
        <p:xfrm>
          <a:off x="6499655" y="2075936"/>
          <a:ext cx="4712828" cy="3793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0460"/>
                <a:gridCol w="1556641"/>
                <a:gridCol w="1205727"/>
              </a:tblGrid>
              <a:tr h="364905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 </a:t>
                      </a:r>
                    </a:p>
                  </a:txBody>
                  <a:tcPr marL="0" marR="0" marT="0" marB="0" anchor="b"/>
                </a:tc>
              </a:tr>
              <a:tr h="1058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Projected Payroll x Ex Mod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/$100) x Rate </a:t>
                      </a:r>
                    </a:p>
                  </a:txBody>
                  <a:tcPr marL="0" marR="0" marT="0" marB="0" anchor="b"/>
                </a:tc>
              </a:tr>
              <a:tr h="1576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MEMBER ENTITY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Ex-Mod Adjusted Payroll (ExP)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EXCESS LAYER   $500k TO $40M CJPRMA PREMIUM </a:t>
                      </a:r>
                    </a:p>
                  </a:txBody>
                  <a:tcPr marL="0" marR="0" marT="0" marB="0" anchor="b"/>
                </a:tc>
              </a:tr>
              <a:tr h="264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Rate/Amount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$0.62</a:t>
                      </a:r>
                    </a:p>
                  </a:txBody>
                  <a:tcPr marL="0" marR="0" marT="0" marB="0" anchor="b"/>
                </a:tc>
              </a:tr>
              <a:tr h="264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Biggs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$384,101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$2,426 </a:t>
                      </a:r>
                    </a:p>
                  </a:txBody>
                  <a:tcPr marL="0" marR="0" marT="0" marB="0" anchor="b"/>
                </a:tc>
              </a:tr>
              <a:tr h="264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Colfax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$590,566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$3,731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Pollution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74067"/>
          </a:xfrm>
        </p:spPr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multiply the </a:t>
            </a:r>
            <a:r>
              <a:rPr lang="en-US" b="1" dirty="0" smtClean="0"/>
              <a:t>Projected Payroll (PP) </a:t>
            </a:r>
            <a:r>
              <a:rPr lang="en-US" b="1" dirty="0"/>
              <a:t>times the Rate </a:t>
            </a:r>
            <a:r>
              <a:rPr lang="en-US" dirty="0"/>
              <a:t>per $100 of payroll</a:t>
            </a:r>
          </a:p>
          <a:p>
            <a:pPr lvl="0">
              <a:spcBef>
                <a:spcPts val="0"/>
              </a:spcBef>
            </a:pPr>
            <a:endParaRPr lang="en-US" i="1" dirty="0" smtClean="0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Total CSAC/CPIE Premium </a:t>
            </a:r>
            <a:r>
              <a:rPr lang="en-US" dirty="0"/>
              <a:t>= </a:t>
            </a:r>
            <a:r>
              <a:rPr lang="en-US" dirty="0" smtClean="0"/>
              <a:t>$6,614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Total </a:t>
            </a:r>
            <a:r>
              <a:rPr lang="en-US" u="sng" dirty="0" smtClean="0"/>
              <a:t>participating member payroll</a:t>
            </a:r>
            <a:r>
              <a:rPr lang="en-US" dirty="0" smtClean="0"/>
              <a:t> = </a:t>
            </a:r>
            <a:r>
              <a:rPr lang="en-US" dirty="0"/>
              <a:t>$16,699,057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i="1" dirty="0" smtClean="0"/>
              <a:t> Premium converted to rate per $100 of payroll</a:t>
            </a:r>
          </a:p>
          <a:p>
            <a:pPr lvl="0">
              <a:lnSpc>
                <a:spcPct val="100000"/>
              </a:lnSpc>
            </a:pPr>
            <a:r>
              <a:rPr lang="en-US" dirty="0" smtClean="0"/>
              <a:t>    ($6,614/$16,699,057) x 100 = $0.03670579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Charged to members based on Projected Payroll x Rate (J)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362059"/>
              </p:ext>
            </p:extLst>
          </p:nvPr>
        </p:nvGraphicFramePr>
        <p:xfrm>
          <a:off x="7512908" y="2439319"/>
          <a:ext cx="4324865" cy="2849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1792"/>
                <a:gridCol w="2203073"/>
              </a:tblGrid>
              <a:tr h="356323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 </a:t>
                      </a:r>
                    </a:p>
                  </a:txBody>
                  <a:tcPr marL="0" marR="0" marT="0" marB="0" anchor="b"/>
                </a:tc>
              </a:tr>
              <a:tr h="80734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(PP/100) x Rate </a:t>
                      </a:r>
                    </a:p>
                  </a:txBody>
                  <a:tcPr marL="0" marR="0" marT="0" marB="0" anchor="b"/>
                </a:tc>
              </a:tr>
              <a:tr h="891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CSAC/CPIEA Pollution Coverage</a:t>
                      </a:r>
                    </a:p>
                  </a:txBody>
                  <a:tcPr marL="0" marR="0" marT="0" marB="0" anchor="b"/>
                </a:tc>
              </a:tr>
              <a:tr h="2647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$0.03670579</a:t>
                      </a:r>
                    </a:p>
                  </a:txBody>
                  <a:tcPr marL="0" marR="0" marT="0" marB="0" anchor="b"/>
                </a:tc>
              </a:tr>
              <a:tr h="2647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 </a:t>
                      </a:r>
                    </a:p>
                  </a:txBody>
                  <a:tcPr marL="0" marR="0" marT="0" marB="0" anchor="b"/>
                </a:tc>
              </a:tr>
              <a:tr h="2647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$244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150126"/>
            <a:ext cx="10208895" cy="1450074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Liability Funding – Administrative Expenses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755" y="1438859"/>
            <a:ext cx="5617843" cy="470476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 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300" dirty="0" smtClean="0"/>
              <a:t>Multiply </a:t>
            </a:r>
            <a:r>
              <a:rPr lang="en-US" sz="2300" dirty="0"/>
              <a:t>fifty (50) percent of the </a:t>
            </a:r>
            <a:r>
              <a:rPr lang="en-US" sz="2300" dirty="0" smtClean="0"/>
              <a:t>Admin Expenses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2300" dirty="0" smtClean="0"/>
              <a:t>by Member projected </a:t>
            </a:r>
            <a:r>
              <a:rPr lang="en-US" sz="2300" dirty="0"/>
              <a:t>payroll </a:t>
            </a:r>
            <a:r>
              <a:rPr lang="en-US" sz="2300" dirty="0" smtClean="0"/>
              <a:t>divided by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2300" dirty="0" smtClean="0"/>
              <a:t>the </a:t>
            </a:r>
            <a:r>
              <a:rPr lang="en-US" sz="2300" dirty="0"/>
              <a:t>total projected payroll of all </a:t>
            </a:r>
            <a:r>
              <a:rPr lang="en-US" sz="2300" dirty="0" smtClean="0"/>
              <a:t>Members, </a:t>
            </a:r>
            <a:r>
              <a:rPr lang="en-US" sz="2300" u="sng" dirty="0" smtClean="0"/>
              <a:t>Column N</a:t>
            </a:r>
            <a:r>
              <a:rPr lang="en-US" sz="2300" dirty="0" smtClean="0"/>
              <a:t>; </a:t>
            </a:r>
          </a:p>
          <a:p>
            <a:pPr marL="201168" lvl="1" indent="0">
              <a:buNone/>
            </a:pPr>
            <a:endParaRPr lang="en-US" sz="2300" dirty="0"/>
          </a:p>
          <a:p>
            <a:pPr marL="201168" lvl="1" indent="0">
              <a:buNone/>
            </a:pPr>
            <a:r>
              <a:rPr lang="en-US" sz="2300" i="1" dirty="0" smtClean="0"/>
              <a:t>plus </a:t>
            </a:r>
          </a:p>
          <a:p>
            <a:pPr marL="201168" lvl="1" indent="0">
              <a:lnSpc>
                <a:spcPct val="120000"/>
              </a:lnSpc>
              <a:buNone/>
            </a:pPr>
            <a:endParaRPr lang="en-US" sz="23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300" dirty="0"/>
              <a:t>A share of the remaining “Administrative Expenses”</a:t>
            </a: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2300" dirty="0"/>
              <a:t> that is equal among all the members.  </a:t>
            </a:r>
            <a:r>
              <a:rPr lang="en-US" sz="2300" u="sng" dirty="0"/>
              <a:t>Column </a:t>
            </a:r>
            <a:r>
              <a:rPr lang="en-US" sz="2300" u="sng" dirty="0" smtClean="0"/>
              <a:t>M</a:t>
            </a:r>
            <a:endParaRPr lang="en-US" sz="2300" u="sng" dirty="0"/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2300" i="1" dirty="0" smtClean="0"/>
              <a:t>                            18 </a:t>
            </a:r>
            <a:r>
              <a:rPr lang="en-US" sz="2300" i="1" dirty="0"/>
              <a:t>total members</a:t>
            </a:r>
          </a:p>
          <a:p>
            <a:pPr marL="0" indent="0">
              <a:buNone/>
            </a:pPr>
            <a:endParaRPr lang="en-US" sz="2300" dirty="0"/>
          </a:p>
          <a:p>
            <a:pPr marL="201168" lvl="1" indent="0">
              <a:buNone/>
            </a:pPr>
            <a:endParaRPr lang="en-US" sz="2300" i="1" dirty="0"/>
          </a:p>
          <a:p>
            <a:pPr marL="201168" lvl="1" indent="0">
              <a:buNone/>
            </a:pPr>
            <a:r>
              <a:rPr lang="en-US" sz="2300" dirty="0" smtClean="0"/>
              <a:t>Total Admin is shown in </a:t>
            </a:r>
            <a:r>
              <a:rPr lang="en-US" sz="2300" u="sng" dirty="0" smtClean="0"/>
              <a:t>Column O</a:t>
            </a:r>
            <a:endParaRPr lang="en-US" sz="2300" u="sng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91143"/>
              </p:ext>
            </p:extLst>
          </p:nvPr>
        </p:nvGraphicFramePr>
        <p:xfrm>
          <a:off x="6645874" y="2030755"/>
          <a:ext cx="4981576" cy="3720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219"/>
                <a:gridCol w="900779"/>
                <a:gridCol w="1089170"/>
                <a:gridCol w="893704"/>
                <a:gridCol w="893704"/>
              </a:tblGrid>
              <a:tr h="267602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</a:p>
                  </a:txBody>
                  <a:tcPr marL="0" marR="0" marT="0" marB="0" anchor="b"/>
                </a:tc>
              </a:tr>
              <a:tr h="1374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(Total Admin/2)/    Number of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(Total Admin/2)/  %PP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(M) + (N)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PP/ Total PP</a:t>
                      </a:r>
                    </a:p>
                  </a:txBody>
                  <a:tcPr marL="0" marR="0" marT="0" marB="0" anchor="b"/>
                </a:tc>
              </a:tr>
              <a:tr h="1163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50% ADMIN EQUAL SHARES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 ADMIN % PAYROLL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   FY 16-17 Admin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Payroll (%PP)</a:t>
                      </a: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$238,368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$238,368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$238,368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$13,243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$4,310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$13,243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1.81%</a:t>
                      </a: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$13,243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$13,243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13057"/>
            <a:ext cx="10058400" cy="1450757"/>
          </a:xfrm>
        </p:spPr>
        <p:txBody>
          <a:bodyPr/>
          <a:lstStyle/>
          <a:p>
            <a:r>
              <a:rPr lang="en-US" dirty="0" smtClean="0"/>
              <a:t>Liability Funding – Total &amp;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Banking, Shared, Excess, Pollution </a:t>
            </a:r>
          </a:p>
          <a:p>
            <a:r>
              <a:rPr lang="en-US" dirty="0" smtClean="0"/>
              <a:t>and Admin Expenses are </a:t>
            </a:r>
            <a:r>
              <a:rPr lang="en-US" b="1" dirty="0" smtClean="0"/>
              <a:t>totaled </a:t>
            </a:r>
          </a:p>
          <a:p>
            <a:r>
              <a:rPr lang="en-US" b="1" dirty="0" smtClean="0"/>
              <a:t>in </a:t>
            </a:r>
            <a:r>
              <a:rPr lang="en-US" b="1" u="sng" dirty="0" smtClean="0"/>
              <a:t>Column P</a:t>
            </a:r>
            <a:r>
              <a:rPr lang="en-US" b="1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Comparison to FY 16-17 funding</a:t>
            </a:r>
          </a:p>
          <a:p>
            <a:r>
              <a:rPr lang="en-US" dirty="0" smtClean="0"/>
              <a:t>In Columns (Q), (R) and (S)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01490"/>
              </p:ext>
            </p:extLst>
          </p:nvPr>
        </p:nvGraphicFramePr>
        <p:xfrm>
          <a:off x="5724525" y="2514599"/>
          <a:ext cx="5954120" cy="3138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5964"/>
                <a:gridCol w="1357211"/>
                <a:gridCol w="1390650"/>
                <a:gridCol w="1043333"/>
                <a:gridCol w="976962"/>
              </a:tblGrid>
              <a:tr h="304544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Q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 </a:t>
                      </a:r>
                    </a:p>
                  </a:txBody>
                  <a:tcPr marL="0" marR="0" marT="0" marB="0" anchor="b"/>
                </a:tc>
              </a:tr>
              <a:tr h="112794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 or 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Loss Funding + Refund + Pollution + Admin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52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MEMBER ENTITY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Proposed FY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17-18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FINAL DEPOSIT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16-17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DEPOSIT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Change Overall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 Overall</a:t>
                      </a:r>
                    </a:p>
                  </a:txBody>
                  <a:tcPr marL="0" marR="0" marT="0" marB="0" anchor="b"/>
                </a:tc>
              </a:tr>
              <a:tr h="280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 or Amount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 CL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 CL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80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$32,949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$33,168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(219)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-0.7%</a:t>
                      </a:r>
                    </a:p>
                  </a:txBody>
                  <a:tcPr marL="0" marR="0" marT="0" marB="0" anchor="b"/>
                </a:tc>
              </a:tr>
              <a:tr h="252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$44,028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$37,054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18.8%</a:t>
                      </a:r>
                    </a:p>
                  </a:txBody>
                  <a:tcPr marL="0" marR="0" marT="0" marB="0" anchor="b"/>
                </a:tc>
              </a:tr>
              <a:tr h="252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$62,041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$50,678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Funding – Mini-Cities 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244" y="1845734"/>
            <a:ext cx="10912749" cy="44636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</a:t>
            </a:r>
            <a:r>
              <a:rPr lang="en-US" dirty="0"/>
              <a:t>purposes of </a:t>
            </a:r>
            <a:r>
              <a:rPr lang="en-US" dirty="0" smtClean="0"/>
              <a:t>Loss Funding, </a:t>
            </a:r>
            <a:r>
              <a:rPr lang="en-US" dirty="0"/>
              <a:t>such “Mini-Cities” pool shall be </a:t>
            </a:r>
            <a:endParaRPr lang="en-US" dirty="0" smtClean="0"/>
          </a:p>
          <a:p>
            <a:r>
              <a:rPr lang="en-US" b="1" dirty="0" smtClean="0"/>
              <a:t>treated </a:t>
            </a:r>
            <a:r>
              <a:rPr lang="en-US" b="1" dirty="0"/>
              <a:t>as if it were a single “Participating Member”.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“Deposit Premiums” for the “Mini-Cities” </a:t>
            </a:r>
            <a:r>
              <a:rPr lang="en-US" dirty="0" smtClean="0"/>
              <a:t>pool shall </a:t>
            </a:r>
            <a:r>
              <a:rPr lang="en-US" dirty="0"/>
              <a:t>be </a:t>
            </a:r>
            <a:endParaRPr lang="en-US" dirty="0" smtClean="0"/>
          </a:p>
          <a:p>
            <a:pPr lvl="0"/>
            <a:r>
              <a:rPr lang="en-US" dirty="0" smtClean="0"/>
              <a:t>distributed </a:t>
            </a:r>
            <a:r>
              <a:rPr lang="en-US" dirty="0"/>
              <a:t>to its members in the </a:t>
            </a:r>
            <a:r>
              <a:rPr lang="en-US" u="sng" dirty="0"/>
              <a:t>proportion the member’s payroll is to </a:t>
            </a:r>
            <a:endParaRPr lang="en-US" u="sng" dirty="0" smtClean="0"/>
          </a:p>
          <a:p>
            <a:pPr lvl="0"/>
            <a:r>
              <a:rPr lang="en-US" u="sng" dirty="0" smtClean="0"/>
              <a:t>the </a:t>
            </a:r>
            <a:r>
              <a:rPr lang="en-US" u="sng" dirty="0"/>
              <a:t>total payroll of all the members of the “Mini-Cities” pool.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See Column (U) for Member % of Total Payroll</a:t>
            </a:r>
          </a:p>
          <a:p>
            <a:r>
              <a:rPr lang="en-US" dirty="0" smtClean="0"/>
              <a:t>See Column (V) For Mini-Cities Members % of Mini-Cities Pool Total Payroll </a:t>
            </a:r>
            <a:endParaRPr lang="en-US" dirty="0"/>
          </a:p>
          <a:p>
            <a:pPr lvl="0"/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64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BOTH Programs Use Experience Modification Factors  to </a:t>
            </a:r>
            <a:r>
              <a:rPr lang="en-US" u="sng" dirty="0" smtClean="0"/>
              <a:t>Adjust Projected Payroll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Ex-Mod Adjusted Payroll (</a:t>
            </a:r>
            <a:r>
              <a:rPr lang="en-US" b="1" dirty="0" err="1" smtClean="0"/>
              <a:t>ExP</a:t>
            </a:r>
            <a:r>
              <a:rPr lang="en-US" b="1" dirty="0" smtClean="0"/>
              <a:t>) is used for the remaining loss funding calculations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753545"/>
              </p:ext>
            </p:extLst>
          </p:nvPr>
        </p:nvGraphicFramePr>
        <p:xfrm>
          <a:off x="3243117" y="2637153"/>
          <a:ext cx="5384590" cy="3231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2529"/>
                <a:gridCol w="1366043"/>
                <a:gridCol w="1366043"/>
                <a:gridCol w="1059975"/>
              </a:tblGrid>
              <a:tr h="206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 </a:t>
                      </a:r>
                    </a:p>
                  </a:txBody>
                  <a:tcPr marL="0" marR="0" marT="0" marB="0" anchor="b"/>
                </a:tc>
              </a:tr>
              <a:tr h="986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CY 2015 Payroll + 3% Inflation Factor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Relative Loss Rate x Credibility Factor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(Projected Payroll x Ex Mod)/ExP Adjustment Factor</a:t>
                      </a:r>
                    </a:p>
                  </a:txBody>
                  <a:tcPr marL="0" marR="0" marT="0" marB="0" anchor="b"/>
                </a:tc>
              </a:tr>
              <a:tr h="649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Projected Payroll (PP)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 MOD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Ex-Mod Adjusted Payroll (ExP)</a:t>
                      </a:r>
                    </a:p>
                  </a:txBody>
                  <a:tcPr marL="0" marR="0" marT="0" marB="0" anchor="b"/>
                </a:tc>
              </a:tr>
              <a:tr h="235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Dunsmuir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$501,483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$500,254</a:t>
                      </a: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Subtotal Members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$15,457,669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$14,420,575</a:t>
                      </a: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Biggs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$391,965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$475,000</a:t>
                      </a: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Subtotal Mini Cities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$4,895,573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$5,932,667</a:t>
                      </a: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Grand Total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$20,353,242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$20,353,242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72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WC Funding – Ex Mod Calculation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017" y="1940585"/>
            <a:ext cx="6856095" cy="418398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Divide member losses for last </a:t>
            </a:r>
            <a:r>
              <a:rPr lang="en-US" u="sng" dirty="0" smtClean="0"/>
              <a:t>four</a:t>
            </a:r>
            <a:r>
              <a:rPr lang="en-US" dirty="0" smtClean="0"/>
              <a:t> complete years, </a:t>
            </a:r>
            <a:r>
              <a:rPr lang="en-US" i="1" dirty="0" smtClean="0"/>
              <a:t>less 4850 salary continuation</a:t>
            </a:r>
            <a:r>
              <a:rPr lang="en-US" dirty="0" smtClean="0"/>
              <a:t>, capped at $50,000, by the corresponding member payroll to obtain the </a:t>
            </a:r>
            <a:r>
              <a:rPr lang="en-US" b="1" dirty="0" smtClean="0"/>
              <a:t>Member’s Loss Rate.</a:t>
            </a:r>
            <a:r>
              <a:rPr lang="en-US" dirty="0" smtClean="0"/>
              <a:t> (Column N)</a:t>
            </a:r>
          </a:p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Divide the Member Loss Rate by the total SCORE Loss Rate =   </a:t>
            </a:r>
            <a:r>
              <a:rPr lang="en-US" b="1" dirty="0" smtClean="0"/>
              <a:t>Relative Loss Rate</a:t>
            </a:r>
            <a:r>
              <a:rPr lang="en-US" dirty="0" smtClean="0"/>
              <a:t> for member (Column O) 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Multiply </a:t>
            </a:r>
            <a:r>
              <a:rPr lang="en-US" dirty="0"/>
              <a:t>the Relative Loss Rate </a:t>
            </a:r>
            <a:r>
              <a:rPr lang="en-US" dirty="0" smtClean="0"/>
              <a:t>(O) </a:t>
            </a:r>
            <a:r>
              <a:rPr lang="en-US" dirty="0"/>
              <a:t>by a 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b="1" dirty="0" smtClean="0"/>
              <a:t>Credibility Factor – </a:t>
            </a:r>
            <a:r>
              <a:rPr lang="en-US" i="1" dirty="0" smtClean="0"/>
              <a:t>See next page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795754"/>
              </p:ext>
            </p:extLst>
          </p:nvPr>
        </p:nvGraphicFramePr>
        <p:xfrm>
          <a:off x="7421112" y="2181915"/>
          <a:ext cx="4517407" cy="3782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8773"/>
                <a:gridCol w="1279266"/>
                <a:gridCol w="1099368"/>
              </a:tblGrid>
              <a:tr h="41719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57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Total Member losses/Total Member Payroll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Member LR/Total Pool LR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8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Loss Rate Per $100 (LR)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Relative Loss Rate Per $100 (RLR)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$2.36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$1.96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$0.87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$3.23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$1.43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$2.26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$1.00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6350" y="247650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 smtClean="0"/>
              <a:t>WC Funding – Credibility Factor</a:t>
            </a:r>
            <a:br>
              <a:rPr lang="en-US" dirty="0" smtClean="0"/>
            </a:br>
            <a:endParaRPr lang="en-US" sz="31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106434" y="1842447"/>
            <a:ext cx="7142216" cy="4617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Multiply </a:t>
            </a:r>
            <a:r>
              <a:rPr lang="en-US" dirty="0"/>
              <a:t>the Relative Loss </a:t>
            </a:r>
            <a:r>
              <a:rPr lang="en-US" dirty="0" smtClean="0"/>
              <a:t>Rate (O)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 </a:t>
            </a:r>
            <a:r>
              <a:rPr lang="en-US" dirty="0"/>
              <a:t>by a </a:t>
            </a:r>
            <a:r>
              <a:rPr lang="en-US" b="1" dirty="0"/>
              <a:t>Credibility </a:t>
            </a:r>
            <a:r>
              <a:rPr lang="en-US" b="1" dirty="0" smtClean="0"/>
              <a:t>Factor </a:t>
            </a:r>
            <a:r>
              <a:rPr lang="en-US" dirty="0" smtClean="0"/>
              <a:t>(Q)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Credibility Factor = </a:t>
            </a:r>
            <a:r>
              <a:rPr lang="en-US" dirty="0" smtClean="0"/>
              <a:t>Member Payroll/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(Member Payroll + Largest member Payroll)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Susanville at $4,091,391 payroll is largest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Ex Mod </a:t>
            </a:r>
            <a:r>
              <a:rPr lang="en-US" dirty="0" smtClean="0"/>
              <a:t>= Member Relative Loss Rate x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Member Credibility Factor +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(One - Member Credibility Factor)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u="sng" dirty="0" smtClean="0"/>
              <a:t>See Column 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800" smtClean="0"/>
              <a:pPr/>
              <a:t>17</a:t>
            </a:fld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516879" y="1698407"/>
            <a:ext cx="4937760" cy="402336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Funding- Banking Layer </a:t>
            </a:r>
            <a:r>
              <a:rPr lang="en-US" sz="4000" dirty="0" smtClean="0"/>
              <a:t>($0 to $25,000)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08920" cy="4023360"/>
          </a:xfrm>
        </p:spPr>
        <p:txBody>
          <a:bodyPr>
            <a:normAutofit/>
          </a:bodyPr>
          <a:lstStyle/>
          <a:p>
            <a:r>
              <a:rPr lang="en-US" b="1" dirty="0" smtClean="0"/>
              <a:t>Banking </a:t>
            </a:r>
            <a:r>
              <a:rPr lang="en-US" b="1" dirty="0"/>
              <a:t>Layer </a:t>
            </a:r>
            <a:r>
              <a:rPr lang="en-US" dirty="0"/>
              <a:t>– we multiply the </a:t>
            </a:r>
            <a:r>
              <a:rPr lang="en-US" dirty="0" smtClean="0"/>
              <a:t>Ex Mod Adjusted </a:t>
            </a:r>
            <a:endParaRPr lang="en-US" dirty="0"/>
          </a:p>
          <a:p>
            <a:r>
              <a:rPr lang="en-US" b="1" dirty="0" smtClean="0"/>
              <a:t>Payroll (</a:t>
            </a:r>
            <a:r>
              <a:rPr lang="en-US" b="1" dirty="0" err="1" smtClean="0"/>
              <a:t>ExP</a:t>
            </a:r>
            <a:r>
              <a:rPr lang="en-US" b="1" dirty="0" smtClean="0"/>
              <a:t>)/$</a:t>
            </a:r>
            <a:r>
              <a:rPr lang="en-US" b="1" dirty="0"/>
              <a:t>100 times the Rate</a:t>
            </a:r>
            <a:r>
              <a:rPr lang="en-US" dirty="0"/>
              <a:t> per $100 of payroll </a:t>
            </a:r>
          </a:p>
          <a:p>
            <a:r>
              <a:rPr lang="en-US" dirty="0"/>
              <a:t>at the </a:t>
            </a:r>
            <a:r>
              <a:rPr lang="en-US" b="1" dirty="0" smtClean="0"/>
              <a:t>75% </a:t>
            </a:r>
            <a:r>
              <a:rPr lang="en-US" b="1" dirty="0"/>
              <a:t>Confidence Level</a:t>
            </a:r>
            <a:r>
              <a:rPr lang="en-US" dirty="0"/>
              <a:t> (CL) as </a:t>
            </a:r>
          </a:p>
          <a:p>
            <a:r>
              <a:rPr lang="en-US" dirty="0"/>
              <a:t>calculated by the actuary ($</a:t>
            </a:r>
            <a:r>
              <a:rPr lang="en-US" dirty="0" smtClean="0"/>
              <a:t>1.73 </a:t>
            </a:r>
            <a:r>
              <a:rPr lang="en-US" dirty="0"/>
              <a:t>for FY </a:t>
            </a:r>
            <a:r>
              <a:rPr lang="en-US" dirty="0" smtClean="0"/>
              <a:t>17/18).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u="sng" dirty="0"/>
              <a:t>Column </a:t>
            </a:r>
            <a:r>
              <a:rPr lang="en-US" u="sng" dirty="0" smtClean="0"/>
              <a:t>E</a:t>
            </a:r>
            <a:r>
              <a:rPr lang="en-US" dirty="0" smtClean="0"/>
              <a:t> </a:t>
            </a:r>
            <a:r>
              <a:rPr lang="en-US" dirty="0"/>
              <a:t>in the Funding Spreadsheet –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ExP</a:t>
            </a:r>
            <a:r>
              <a:rPr lang="en-US" dirty="0" smtClean="0"/>
              <a:t>/$</a:t>
            </a:r>
            <a:r>
              <a:rPr lang="en-US" dirty="0"/>
              <a:t>100) x Rate 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960907"/>
              </p:ext>
            </p:extLst>
          </p:nvPr>
        </p:nvGraphicFramePr>
        <p:xfrm>
          <a:off x="7277100" y="2452476"/>
          <a:ext cx="3878580" cy="2738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7495"/>
                <a:gridCol w="1468555"/>
                <a:gridCol w="1192530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D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E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90625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(Projected Payroll x Ex Mod)/</a:t>
                      </a:r>
                      <a:r>
                        <a:rPr lang="en-US" sz="1400" u="none" strike="noStrike" dirty="0" err="1">
                          <a:effectLst/>
                        </a:rPr>
                        <a:t>ExP</a:t>
                      </a:r>
                      <a:r>
                        <a:rPr lang="en-US" sz="1400" u="none" strike="noStrike" dirty="0">
                          <a:effectLst/>
                        </a:rPr>
                        <a:t> Adjustment Factor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</a:rPr>
                        <a:t>ExP</a:t>
                      </a:r>
                      <a:r>
                        <a:rPr lang="en-US" sz="1400" u="none" strike="noStrike" dirty="0">
                          <a:effectLst/>
                        </a:rPr>
                        <a:t>/$100) x Rate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33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Ex-Mod Adjusted Payroll (</a:t>
                      </a:r>
                      <a:r>
                        <a:rPr lang="en-US" sz="1400" u="none" strike="noStrike" dirty="0" err="1">
                          <a:effectLst/>
                        </a:rPr>
                        <a:t>ExP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BANKING LAYER     75% CL 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$</a:t>
                      </a:r>
                      <a:r>
                        <a:rPr lang="en-US" sz="1400" u="none" strike="noStrike" dirty="0">
                          <a:effectLst/>
                        </a:rPr>
                        <a:t>0 to $25K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</a:t>
                      </a:r>
                      <a:r>
                        <a:rPr lang="en-US" sz="1400" b="1" u="none" strike="noStrike" dirty="0" smtClean="0">
                          <a:effectLst/>
                        </a:rPr>
                        <a:t>1.73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$500,254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$8,504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81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Funding – Shared Layer </a:t>
            </a:r>
            <a:r>
              <a:rPr lang="en-US" sz="2800" dirty="0" smtClean="0"/>
              <a:t>($25,001 to $250,000)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45733"/>
            <a:ext cx="10241280" cy="4221691"/>
          </a:xfrm>
        </p:spPr>
        <p:txBody>
          <a:bodyPr>
            <a:normAutofit/>
          </a:bodyPr>
          <a:lstStyle/>
          <a:p>
            <a:r>
              <a:rPr lang="en-US" b="1" dirty="0" smtClean="0"/>
              <a:t>Shared Layer </a:t>
            </a:r>
            <a:r>
              <a:rPr lang="en-US" dirty="0"/>
              <a:t>– we multiply the Ex Mod Adjusted </a:t>
            </a:r>
          </a:p>
          <a:p>
            <a:r>
              <a:rPr lang="en-US" b="1" dirty="0"/>
              <a:t>Payroll (</a:t>
            </a:r>
            <a:r>
              <a:rPr lang="en-US" b="1" dirty="0" err="1"/>
              <a:t>ExP</a:t>
            </a:r>
            <a:r>
              <a:rPr lang="en-US" b="1" dirty="0"/>
              <a:t>)/$100 times the Rate</a:t>
            </a:r>
            <a:r>
              <a:rPr lang="en-US" dirty="0"/>
              <a:t> per $100 of payroll </a:t>
            </a:r>
          </a:p>
          <a:p>
            <a:r>
              <a:rPr lang="en-US" dirty="0"/>
              <a:t>at the </a:t>
            </a:r>
            <a:r>
              <a:rPr lang="en-US" b="1" dirty="0"/>
              <a:t>75% Confidence Level</a:t>
            </a:r>
            <a:r>
              <a:rPr lang="en-US" dirty="0"/>
              <a:t> (CL) as </a:t>
            </a:r>
          </a:p>
          <a:p>
            <a:r>
              <a:rPr lang="en-US" dirty="0"/>
              <a:t>calculated by the actuary </a:t>
            </a:r>
            <a:r>
              <a:rPr lang="en-US" dirty="0" smtClean="0"/>
              <a:t>($4.03 </a:t>
            </a:r>
            <a:r>
              <a:rPr lang="en-US" dirty="0"/>
              <a:t>for FY </a:t>
            </a:r>
            <a:r>
              <a:rPr lang="en-US" dirty="0" smtClean="0"/>
              <a:t>17/18).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u="sng" dirty="0"/>
              <a:t>Column </a:t>
            </a:r>
            <a:r>
              <a:rPr lang="en-US" u="sng" dirty="0" smtClean="0"/>
              <a:t>F</a:t>
            </a:r>
            <a:r>
              <a:rPr lang="en-US" dirty="0" smtClean="0"/>
              <a:t> </a:t>
            </a:r>
            <a:r>
              <a:rPr lang="en-US" dirty="0"/>
              <a:t>in the Funding Spreadsheet – </a:t>
            </a:r>
          </a:p>
          <a:p>
            <a:r>
              <a:rPr lang="en-US" dirty="0"/>
              <a:t>(</a:t>
            </a:r>
            <a:r>
              <a:rPr lang="en-US" dirty="0" err="1"/>
              <a:t>ExP</a:t>
            </a:r>
            <a:r>
              <a:rPr lang="en-US" dirty="0"/>
              <a:t>/$100) x Rate 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56970"/>
              </p:ext>
            </p:extLst>
          </p:nvPr>
        </p:nvGraphicFramePr>
        <p:xfrm>
          <a:off x="7111055" y="1845733"/>
          <a:ext cx="3688750" cy="3668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6408"/>
                <a:gridCol w="2262342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 </a:t>
                      </a:r>
                    </a:p>
                  </a:txBody>
                  <a:tcPr marL="0" marR="0" marT="0" marB="0" anchor="b"/>
                </a:tc>
              </a:tr>
              <a:tr h="987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/$100) x Rate </a:t>
                      </a:r>
                    </a:p>
                  </a:txBody>
                  <a:tcPr marL="0" marR="0" marT="0" marB="0" anchor="b"/>
                </a:tc>
              </a:tr>
              <a:tr h="740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SHARED LAYER 75% CL  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25K to $250K </a:t>
                      </a:r>
                    </a:p>
                  </a:txBody>
                  <a:tcPr marL="0" marR="0" marT="0" marB="0" anchor="b"/>
                </a:tc>
              </a:tr>
              <a:tr h="24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Yreka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$134,554</a:t>
                      </a:r>
                    </a:p>
                  </a:txBody>
                  <a:tcPr marL="0" marR="0" marT="0" marB="0" anchor="b"/>
                </a:tc>
              </a:tr>
              <a:tr h="24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Subtotal Members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$814,401</a:t>
                      </a:r>
                    </a:p>
                  </a:txBody>
                  <a:tcPr marL="0" marR="0" marT="0" marB="0" anchor="b"/>
                </a:tc>
              </a:tr>
              <a:tr h="24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$15,552</a:t>
                      </a:r>
                    </a:p>
                  </a:txBody>
                  <a:tcPr marL="0" marR="0" marT="0" marB="0" anchor="b"/>
                </a:tc>
              </a:tr>
              <a:tr h="493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Subtotal Mini Cities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$73,699</a:t>
                      </a:r>
                    </a:p>
                  </a:txBody>
                  <a:tcPr marL="0" marR="0" marT="0" marB="0" anchor="b"/>
                </a:tc>
              </a:tr>
              <a:tr h="24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Grand Total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$888,101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1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69609"/>
            <a:ext cx="10058400" cy="40233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Explain how the General and Auto Liability (GL)</a:t>
            </a:r>
          </a:p>
          <a:p>
            <a:r>
              <a:rPr lang="en-US" sz="2800" dirty="0" smtClean="0"/>
              <a:t>And Workers’ Compensation (WC) </a:t>
            </a:r>
          </a:p>
          <a:p>
            <a:r>
              <a:rPr lang="en-US" sz="2800" dirty="0" smtClean="0"/>
              <a:t>funding is calculated per the </a:t>
            </a:r>
          </a:p>
          <a:p>
            <a:r>
              <a:rPr lang="en-US" sz="2800" dirty="0" smtClean="0"/>
              <a:t>Master Plan Documents </a:t>
            </a:r>
          </a:p>
          <a:p>
            <a:r>
              <a:rPr lang="en-US" sz="2800" dirty="0" smtClean="0"/>
              <a:t>for each Program   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WC Funding – Excess Layer</a:t>
            </a:r>
            <a:br>
              <a:rPr lang="en-US" dirty="0" smtClean="0"/>
            </a:br>
            <a:r>
              <a:rPr lang="en-US" sz="3600" dirty="0" smtClean="0"/>
              <a:t>($250,000 to Statutory Limit) LAWCX </a:t>
            </a:r>
            <a:r>
              <a:rPr lang="en-US" sz="3600" dirty="0"/>
              <a:t>Premium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313" y="1937270"/>
            <a:ext cx="10058400" cy="4023360"/>
          </a:xfrm>
        </p:spPr>
        <p:txBody>
          <a:bodyPr>
            <a:normAutofit/>
          </a:bodyPr>
          <a:lstStyle/>
          <a:p>
            <a:r>
              <a:rPr lang="en-US" b="1" dirty="0" smtClean="0"/>
              <a:t>Excess Layer </a:t>
            </a:r>
            <a:r>
              <a:rPr lang="en-US" dirty="0"/>
              <a:t>– we multiply the Ex Mod Adjusted </a:t>
            </a:r>
          </a:p>
          <a:p>
            <a:r>
              <a:rPr lang="en-US" b="1" dirty="0"/>
              <a:t>Payroll (</a:t>
            </a:r>
            <a:r>
              <a:rPr lang="en-US" b="1" dirty="0" err="1"/>
              <a:t>ExP</a:t>
            </a:r>
            <a:r>
              <a:rPr lang="en-US" b="1" dirty="0"/>
              <a:t>)/$100 times the Rate</a:t>
            </a:r>
            <a:r>
              <a:rPr lang="en-US" dirty="0"/>
              <a:t> per $100 of payroll </a:t>
            </a:r>
          </a:p>
          <a:p>
            <a:r>
              <a:rPr lang="en-US" dirty="0" smtClean="0"/>
              <a:t>as calculated </a:t>
            </a:r>
            <a:r>
              <a:rPr lang="en-US" dirty="0"/>
              <a:t>by the </a:t>
            </a:r>
            <a:r>
              <a:rPr lang="en-US" dirty="0" smtClean="0"/>
              <a:t>LAWCX actuary </a:t>
            </a:r>
          </a:p>
          <a:p>
            <a:r>
              <a:rPr lang="en-US" dirty="0" smtClean="0"/>
              <a:t>($1.27 </a:t>
            </a:r>
            <a:r>
              <a:rPr lang="en-US" dirty="0"/>
              <a:t>for FY </a:t>
            </a:r>
            <a:r>
              <a:rPr lang="en-US" dirty="0" smtClean="0"/>
              <a:t>17/18).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u="sng" dirty="0"/>
              <a:t>Column </a:t>
            </a:r>
            <a:r>
              <a:rPr lang="en-US" u="sng" dirty="0" smtClean="0"/>
              <a:t>G</a:t>
            </a:r>
            <a:r>
              <a:rPr lang="en-US" dirty="0" smtClean="0"/>
              <a:t> </a:t>
            </a:r>
            <a:r>
              <a:rPr lang="en-US" dirty="0"/>
              <a:t>in the Funding Spreadsheet – </a:t>
            </a:r>
          </a:p>
          <a:p>
            <a:r>
              <a:rPr lang="en-US" dirty="0"/>
              <a:t>(</a:t>
            </a:r>
            <a:r>
              <a:rPr lang="en-US" dirty="0" err="1"/>
              <a:t>ExP</a:t>
            </a:r>
            <a:r>
              <a:rPr lang="en-US" dirty="0"/>
              <a:t>/$100) x Rate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387212"/>
              </p:ext>
            </p:extLst>
          </p:nvPr>
        </p:nvGraphicFramePr>
        <p:xfrm>
          <a:off x="6973153" y="1998996"/>
          <a:ext cx="4182527" cy="3185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4557"/>
                <a:gridCol w="2447970"/>
              </a:tblGrid>
              <a:tr h="21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 </a:t>
                      </a:r>
                    </a:p>
                  </a:txBody>
                  <a:tcPr marL="0" marR="0" marT="0" marB="0" anchor="b"/>
                </a:tc>
              </a:tr>
              <a:tr h="33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(ExP/$100) x Rate </a:t>
                      </a:r>
                    </a:p>
                  </a:txBody>
                  <a:tcPr marL="0" marR="0" marT="0" marB="0" anchor="b"/>
                </a:tc>
              </a:tr>
              <a:tr h="6579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EXCESS LAYER $250K TO STATUTORY LAWCX PREMIUM </a:t>
                      </a:r>
                    </a:p>
                  </a:txBody>
                  <a:tcPr marL="0" marR="0" marT="0" marB="0" anchor="b"/>
                </a:tc>
              </a:tr>
              <a:tr h="219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9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$8,589</a:t>
                      </a:r>
                    </a:p>
                  </a:txBody>
                  <a:tcPr marL="0" marR="0" marT="0" marB="0" anchor="b"/>
                </a:tc>
              </a:tr>
              <a:tr h="219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$41,738</a:t>
                      </a:r>
                    </a:p>
                  </a:txBody>
                  <a:tcPr marL="0" marR="0" marT="0" marB="0" anchor="b"/>
                </a:tc>
              </a:tr>
              <a:tr h="219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$252,623</a:t>
                      </a:r>
                    </a:p>
                  </a:txBody>
                  <a:tcPr marL="0" marR="0" marT="0" marB="0" anchor="b"/>
                </a:tc>
              </a:tr>
              <a:tr h="219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$4,824</a:t>
                      </a:r>
                    </a:p>
                  </a:txBody>
                  <a:tcPr marL="0" marR="0" marT="0" marB="0" anchor="b"/>
                </a:tc>
              </a:tr>
              <a:tr h="219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Tulelake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$4,425</a:t>
                      </a:r>
                    </a:p>
                  </a:txBody>
                  <a:tcPr marL="0" marR="0" marT="0" marB="0" anchor="b"/>
                </a:tc>
              </a:tr>
              <a:tr h="43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$23,519</a:t>
                      </a:r>
                    </a:p>
                  </a:txBody>
                  <a:tcPr marL="0" marR="0" marT="0" marB="0" anchor="b"/>
                </a:tc>
              </a:tr>
              <a:tr h="219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$276,000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7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61305"/>
            <a:ext cx="10058400" cy="1064526"/>
          </a:xfrm>
        </p:spPr>
        <p:txBody>
          <a:bodyPr/>
          <a:lstStyle/>
          <a:p>
            <a:r>
              <a:rPr lang="en-US" dirty="0" smtClean="0"/>
              <a:t>WC Funding – Administrative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" y="1705558"/>
            <a:ext cx="8332470" cy="420946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 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600" dirty="0"/>
              <a:t>Multiply </a:t>
            </a:r>
            <a:r>
              <a:rPr lang="en-US" sz="2600" dirty="0" smtClean="0"/>
              <a:t>seventy percent (70%) of </a:t>
            </a:r>
            <a:r>
              <a:rPr lang="en-US" sz="2600" dirty="0"/>
              <a:t>the Admin </a:t>
            </a:r>
            <a:endParaRPr lang="en-US" sz="2600" dirty="0" smtClean="0"/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2600" dirty="0" smtClean="0"/>
              <a:t>Expenses by </a:t>
            </a:r>
            <a:r>
              <a:rPr lang="en-US" sz="2600" dirty="0"/>
              <a:t>Member projected payroll divided by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2600" dirty="0"/>
              <a:t>the total projected payroll of all Members, </a:t>
            </a:r>
            <a:r>
              <a:rPr lang="en-US" sz="2600" u="sng" dirty="0"/>
              <a:t>Column </a:t>
            </a:r>
            <a:r>
              <a:rPr lang="en-US" sz="2600" u="sng" dirty="0" smtClean="0"/>
              <a:t>M</a:t>
            </a:r>
            <a:r>
              <a:rPr lang="en-US" sz="2600" dirty="0" smtClean="0"/>
              <a:t>; </a:t>
            </a:r>
            <a:endParaRPr lang="en-US" sz="2600" dirty="0"/>
          </a:p>
          <a:p>
            <a:pPr marL="201168" lvl="1" indent="0">
              <a:buNone/>
            </a:pPr>
            <a:endParaRPr lang="en-US" sz="2600" dirty="0"/>
          </a:p>
          <a:p>
            <a:pPr marL="201168" lvl="1" indent="0">
              <a:buNone/>
            </a:pPr>
            <a:r>
              <a:rPr lang="en-US" sz="2600" i="1" dirty="0"/>
              <a:t>plus </a:t>
            </a:r>
          </a:p>
          <a:p>
            <a:pPr marL="201168" lvl="1" indent="0">
              <a:lnSpc>
                <a:spcPct val="120000"/>
              </a:lnSpc>
              <a:buNone/>
            </a:pPr>
            <a:endParaRPr lang="en-US" sz="26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600" dirty="0"/>
              <a:t>A share of the remaining “Administrative Expenses”</a:t>
            </a: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2600" dirty="0" smtClean="0"/>
              <a:t>(30%) that </a:t>
            </a:r>
            <a:r>
              <a:rPr lang="en-US" sz="2600" dirty="0"/>
              <a:t>is equal among all the members.  </a:t>
            </a:r>
            <a:r>
              <a:rPr lang="en-US" sz="2600" u="sng" dirty="0"/>
              <a:t>Column </a:t>
            </a:r>
            <a:r>
              <a:rPr lang="en-US" sz="2600" u="sng" dirty="0" smtClean="0"/>
              <a:t>L</a:t>
            </a:r>
            <a:endParaRPr lang="en-US" sz="2600" u="sng" dirty="0"/>
          </a:p>
          <a:p>
            <a:pPr marL="0" indent="0">
              <a:buNone/>
            </a:pPr>
            <a:endParaRPr lang="en-US" sz="2600" dirty="0"/>
          </a:p>
          <a:p>
            <a:pPr marL="201168" lvl="1" indent="0">
              <a:buNone/>
            </a:pPr>
            <a:endParaRPr lang="en-US" sz="2600" i="1" dirty="0"/>
          </a:p>
          <a:p>
            <a:pPr marL="201168" lvl="1" indent="0">
              <a:buNone/>
            </a:pPr>
            <a:r>
              <a:rPr lang="en-US" sz="2600" dirty="0"/>
              <a:t>Total Admin is shown in </a:t>
            </a:r>
            <a:r>
              <a:rPr lang="en-US" sz="2600" u="sng" dirty="0"/>
              <a:t>Column M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86444"/>
              </p:ext>
            </p:extLst>
          </p:nvPr>
        </p:nvGraphicFramePr>
        <p:xfrm>
          <a:off x="6448709" y="2036285"/>
          <a:ext cx="5584622" cy="3379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5665"/>
                <a:gridCol w="1445665"/>
                <a:gridCol w="1307038"/>
                <a:gridCol w="1386254"/>
              </a:tblGrid>
              <a:tr h="244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 </a:t>
                      </a:r>
                    </a:p>
                  </a:txBody>
                  <a:tcPr marL="0" marR="0" marT="0" marB="0" anchor="b"/>
                </a:tc>
              </a:tr>
              <a:tr h="732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(Total Admin x .3)/    Number of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(Total Admin x .7)/  %PP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(L) + (M) </a:t>
                      </a:r>
                    </a:p>
                  </a:txBody>
                  <a:tcPr marL="0" marR="0" marT="0" marB="0" anchor="b"/>
                </a:tc>
              </a:tr>
              <a:tr h="482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30% ADMIN FIXED EXPENSE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70% ADMIN % PAYROLL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Proposed Admin Total FY 17-18 </a:t>
                      </a: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$109,794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$256,187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$365,981</a:t>
                      </a: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$7,698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$14,157</a:t>
                      </a: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$36,137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$42,595</a:t>
                      </a: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$71,043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$234,003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$305,047</a:t>
                      </a: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$4,681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$11,140</a:t>
                      </a: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$4,421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$10,879</a:t>
                      </a: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$38,751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$22,183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$60,934</a:t>
                      </a: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$109,794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$256,187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$365,981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Funding – Total &amp;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Banking, Shared, Excess, and </a:t>
            </a:r>
          </a:p>
          <a:p>
            <a:r>
              <a:rPr lang="en-US" dirty="0" smtClean="0"/>
              <a:t>Admin Expenses are totaled in Column (Q) </a:t>
            </a:r>
          </a:p>
          <a:p>
            <a:endParaRPr lang="en-US" dirty="0"/>
          </a:p>
          <a:p>
            <a:r>
              <a:rPr lang="en-US" dirty="0" smtClean="0"/>
              <a:t>Comparison to FY 16-17 funding</a:t>
            </a:r>
          </a:p>
          <a:p>
            <a:r>
              <a:rPr lang="en-US" dirty="0" smtClean="0"/>
              <a:t>In Columns (R) and (S)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953523"/>
              </p:ext>
            </p:extLst>
          </p:nvPr>
        </p:nvGraphicFramePr>
        <p:xfrm>
          <a:off x="5909624" y="2185689"/>
          <a:ext cx="6114198" cy="3744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3676"/>
                <a:gridCol w="1190625"/>
                <a:gridCol w="1333500"/>
                <a:gridCol w="1123957"/>
                <a:gridCol w="1022440"/>
              </a:tblGrid>
              <a:tr h="238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Q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 </a:t>
                      </a:r>
                    </a:p>
                  </a:txBody>
                  <a:tcPr marL="0" marR="0" marT="0" marB="0" anchor="b"/>
                </a:tc>
              </a:tr>
              <a:tr h="716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(H) + (K) + (N)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Proposed FY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17-18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DEPOSIT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Prior Year FY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16-17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DEPOSIT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Change Overall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 Overall</a:t>
                      </a: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 CL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 CL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$60,425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$62,262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($1,837)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3.2%</a:t>
                      </a:r>
                    </a:p>
                  </a:txBody>
                  <a:tcPr marL="0" marR="0" marT="0" marB="0" anchor="b"/>
                </a:tc>
              </a:tr>
              <a:tr h="47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$1,259,294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$1,292,610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($33,316)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36.8%</a:t>
                      </a: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$38,207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$37,503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Tulelake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$35,578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$34,613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2.8%</a:t>
                      </a:r>
                    </a:p>
                  </a:txBody>
                  <a:tcPr marL="0" marR="0" marT="0" marB="0" anchor="b"/>
                </a:tc>
              </a:tr>
              <a:tr h="47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$189,857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$462,801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($272,944)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-59.0%</a:t>
                      </a: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$1,912,268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$1,722,095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$190,172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2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5642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Liability Funding – Adjusted Shared Layer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1760838"/>
            <a:ext cx="10172699" cy="40862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 </a:t>
            </a:r>
            <a:r>
              <a:rPr lang="en-US" sz="1800" b="1" dirty="0" smtClean="0"/>
              <a:t>Shared Layer x Ex Mod = Unadjusted </a:t>
            </a:r>
            <a:r>
              <a:rPr lang="en-US" sz="1800" b="1" dirty="0"/>
              <a:t>Shared </a:t>
            </a:r>
            <a:r>
              <a:rPr lang="en-US" sz="1800" b="1" dirty="0" smtClean="0"/>
              <a:t>Layer</a:t>
            </a:r>
            <a:r>
              <a:rPr lang="en-US" sz="1800" dirty="0" smtClean="0"/>
              <a:t>.  </a:t>
            </a:r>
            <a:r>
              <a:rPr lang="en-US" sz="1800" u="sng" dirty="0" smtClean="0"/>
              <a:t>Column F</a:t>
            </a:r>
          </a:p>
          <a:p>
            <a:r>
              <a:rPr lang="en-US" sz="1800" dirty="0" smtClean="0"/>
              <a:t>Total </a:t>
            </a:r>
            <a:r>
              <a:rPr lang="en-US" sz="1800" u="sng" dirty="0" smtClean="0"/>
              <a:t>unadjusted funding does not balance </a:t>
            </a:r>
            <a:r>
              <a:rPr lang="en-US" sz="1800" dirty="0" smtClean="0"/>
              <a:t>with </a:t>
            </a:r>
          </a:p>
          <a:p>
            <a:r>
              <a:rPr lang="en-US" sz="1800" dirty="0" smtClean="0"/>
              <a:t>original funding total ($427,475 v. $448,415).</a:t>
            </a:r>
          </a:p>
          <a:p>
            <a:r>
              <a:rPr lang="en-US" sz="1800" dirty="0" smtClean="0"/>
              <a:t>To balance the amount the </a:t>
            </a:r>
            <a:r>
              <a:rPr lang="en-US" sz="1800" u="sng" dirty="0" smtClean="0"/>
              <a:t>Unadjusted Shared Layer </a:t>
            </a:r>
          </a:p>
          <a:p>
            <a:r>
              <a:rPr lang="en-US" sz="1800" u="sng" dirty="0" smtClean="0"/>
              <a:t>is divided by a Weighted Ex Mod  </a:t>
            </a:r>
          </a:p>
          <a:p>
            <a:endParaRPr lang="en-US" sz="1800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smtClean="0"/>
              <a:t> Weighted Ex Mod </a:t>
            </a:r>
            <a:r>
              <a:rPr lang="en-US" sz="1800" dirty="0" smtClean="0"/>
              <a:t>= unadjusted shared layer/shared layer = 0.9533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smtClean="0"/>
              <a:t> Adjusted Shared Layer </a:t>
            </a:r>
            <a:r>
              <a:rPr lang="en-US" sz="1800" dirty="0" smtClean="0"/>
              <a:t>= SL x Ex Mod/Total Weighted Ex Mod. </a:t>
            </a:r>
            <a:r>
              <a:rPr lang="en-US" sz="1800" u="sng" dirty="0" smtClean="0"/>
              <a:t>Column G</a:t>
            </a:r>
          </a:p>
          <a:p>
            <a:r>
              <a:rPr lang="en-US" sz="1800" i="1" dirty="0" smtClean="0"/>
              <a:t>Adjusted Shared Layer balances with the original funding amount per actuary</a:t>
            </a:r>
            <a:endParaRPr lang="en-US" sz="18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762875" y="2105025"/>
          <a:ext cx="4114801" cy="304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8275"/>
                <a:gridCol w="1277652"/>
                <a:gridCol w="1398874"/>
              </a:tblGrid>
              <a:tr h="2494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F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G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50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Shared Layer x    Ex Mod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SL x EX Mod/ </a:t>
                      </a:r>
                      <a:r>
                        <a:rPr lang="en-US" sz="1400" b="1" u="none" strike="noStrike" dirty="0" smtClean="0">
                          <a:effectLst/>
                        </a:rPr>
                        <a:t>(</a:t>
                      </a:r>
                      <a:r>
                        <a:rPr lang="en-US" sz="1400" b="1" u="none" strike="noStrike" dirty="0">
                          <a:effectLst/>
                        </a:rPr>
                        <a:t>Tot. Weighted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Ex Mod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26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UNADJUSTED SHARED LAYER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ADJUSTED SHARED LAYER*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Calculation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Calculation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$7,989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$8,380 </a:t>
                      </a: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$9,570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$10,039 </a:t>
                      </a: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$16,037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$16,823 </a:t>
                      </a: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$427,475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$448,415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56422"/>
          </a:xfrm>
        </p:spPr>
        <p:txBody>
          <a:bodyPr/>
          <a:lstStyle/>
          <a:p>
            <a:r>
              <a:rPr lang="en-US" dirty="0" smtClean="0"/>
              <a:t>WC Funding – Adjusted Shared Layer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828799"/>
            <a:ext cx="10172699" cy="384026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b="1" dirty="0"/>
              <a:t>Shared Layer x Ex Mod = Unadjusted Shared Layer</a:t>
            </a:r>
            <a:r>
              <a:rPr lang="en-US" dirty="0"/>
              <a:t>.  </a:t>
            </a:r>
            <a:r>
              <a:rPr lang="en-US" u="sng" dirty="0"/>
              <a:t>Column F</a:t>
            </a:r>
          </a:p>
          <a:p>
            <a:r>
              <a:rPr lang="en-US" dirty="0"/>
              <a:t>Total </a:t>
            </a:r>
            <a:r>
              <a:rPr lang="en-US" u="sng" dirty="0"/>
              <a:t>unadjusted funding does not balance </a:t>
            </a:r>
            <a:r>
              <a:rPr lang="en-US" dirty="0"/>
              <a:t>with </a:t>
            </a:r>
          </a:p>
          <a:p>
            <a:r>
              <a:rPr lang="en-US" dirty="0"/>
              <a:t>original funding total </a:t>
            </a:r>
            <a:r>
              <a:rPr lang="en-US" dirty="0" smtClean="0"/>
              <a:t>($723,468 </a:t>
            </a:r>
            <a:r>
              <a:rPr lang="en-US" dirty="0"/>
              <a:t>v. </a:t>
            </a:r>
            <a:r>
              <a:rPr lang="en-US" dirty="0" smtClean="0"/>
              <a:t>$719,284).</a:t>
            </a:r>
            <a:endParaRPr lang="en-US" dirty="0"/>
          </a:p>
          <a:p>
            <a:r>
              <a:rPr lang="en-US" dirty="0"/>
              <a:t>To balance the amount the </a:t>
            </a:r>
            <a:r>
              <a:rPr lang="en-US" u="sng" dirty="0"/>
              <a:t>Unadjusted Shared Layer </a:t>
            </a:r>
          </a:p>
          <a:p>
            <a:r>
              <a:rPr lang="en-US" u="sng" dirty="0"/>
              <a:t>is divided by a Weighted Ex Mod  </a:t>
            </a:r>
          </a:p>
          <a:p>
            <a:endParaRPr lang="en-US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 Weighted Ex Mod </a:t>
            </a:r>
            <a:r>
              <a:rPr lang="en-US" dirty="0"/>
              <a:t>= unadjusted shared layer/shared layer = </a:t>
            </a:r>
            <a:r>
              <a:rPr lang="en-US" dirty="0" smtClean="0"/>
              <a:t>1.00582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 Adjusted Shared Layer </a:t>
            </a:r>
            <a:r>
              <a:rPr lang="en-US" dirty="0"/>
              <a:t>= SL x Ex Mod/Total Weighted Ex Mod. </a:t>
            </a:r>
            <a:r>
              <a:rPr lang="en-US" u="sng" dirty="0"/>
              <a:t>Column G</a:t>
            </a:r>
          </a:p>
          <a:p>
            <a:r>
              <a:rPr lang="en-US" i="1" dirty="0"/>
              <a:t>Adjusted Shared Layer balances with the original funding amount per actuary</a:t>
            </a:r>
          </a:p>
          <a:p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886700" y="1897899"/>
          <a:ext cx="4000499" cy="3312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1288048"/>
                <a:gridCol w="1188451"/>
              </a:tblGrid>
              <a:tr h="2216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F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G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05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Shared Layer x    Ex Mod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SL x EX Mod/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Total Weighted Ex Mod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02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MEMBER ENTITY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UNADJUSTED SHARED LAYER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ADJUSTED SHARED LAYER*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Rate/Amount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Calculation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Calculation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Dunsmuir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$17,798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$17,695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Subtotal Members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$513,053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$510,086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Biggs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$16,847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$16,749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Subtotal Mini Cities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$210,415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$209,198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Grand Total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$723,468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$719,284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55" y="1921263"/>
            <a:ext cx="10504170" cy="435461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/>
              <a:t> Exposure Base – “Projected Payroll”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/>
              <a:t> Experience Base – “Experience Modification Factor” (EMF)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/>
              <a:t>GL - Funding Calculations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/>
              <a:t> WC – Funding Calculations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7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Exposure Base For BOTH Programs =  </a:t>
            </a:r>
            <a:br>
              <a:rPr lang="en-US" dirty="0" smtClean="0"/>
            </a:br>
            <a:r>
              <a:rPr lang="en-US" u="sng" dirty="0" smtClean="0"/>
              <a:t>Projected Payroll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SCORE has traditionally used the DE9 payroll </a:t>
            </a:r>
          </a:p>
          <a:p>
            <a:r>
              <a:rPr lang="en-US" sz="2400" dirty="0" smtClean="0"/>
              <a:t>for the most recent calendar year and </a:t>
            </a:r>
          </a:p>
          <a:p>
            <a:r>
              <a:rPr lang="en-US" sz="2400" dirty="0" smtClean="0"/>
              <a:t>added an inflation factor of 3%. </a:t>
            </a:r>
          </a:p>
          <a:p>
            <a:r>
              <a:rPr lang="en-US" sz="2400" dirty="0" smtClean="0"/>
              <a:t>For FY 2017/18 payroll we use </a:t>
            </a:r>
          </a:p>
          <a:p>
            <a:r>
              <a:rPr lang="en-US" sz="2400" b="1" dirty="0" smtClean="0"/>
              <a:t>2016 Calendar Year Payroll adjusted </a:t>
            </a:r>
          </a:p>
          <a:p>
            <a:r>
              <a:rPr lang="en-US" sz="2400" b="1" dirty="0" smtClean="0"/>
              <a:t>3% for inflation = Projected Payroll (PP).   </a:t>
            </a:r>
          </a:p>
          <a:p>
            <a:r>
              <a:rPr lang="en-US" sz="2400" dirty="0" smtClean="0"/>
              <a:t>See </a:t>
            </a:r>
            <a:r>
              <a:rPr lang="en-US" sz="2400" i="1" dirty="0" smtClean="0"/>
              <a:t>Column B in Both Funding Spreadsheets</a:t>
            </a:r>
            <a:endParaRPr lang="en-US" sz="2400" i="1" dirty="0"/>
          </a:p>
          <a:p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207"/>
              </p:ext>
            </p:extLst>
          </p:nvPr>
        </p:nvGraphicFramePr>
        <p:xfrm>
          <a:off x="7543801" y="2219323"/>
          <a:ext cx="3467100" cy="3295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5115"/>
                <a:gridCol w="1291985"/>
              </a:tblGrid>
              <a:tr h="2158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B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88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CY </a:t>
                      </a:r>
                      <a:r>
                        <a:rPr lang="en-US" sz="1400" b="1" u="none" strike="noStrike" dirty="0" smtClean="0">
                          <a:effectLst/>
                        </a:rPr>
                        <a:t>2016 x 3% </a:t>
                      </a:r>
                      <a:r>
                        <a:rPr lang="en-US" sz="1400" b="1" u="none" strike="noStrike" dirty="0">
                          <a:effectLst/>
                        </a:rPr>
                        <a:t>Inflation </a:t>
                      </a:r>
                      <a:r>
                        <a:rPr lang="en-US" sz="1400" b="1" u="none" strike="noStrike" dirty="0" smtClean="0">
                          <a:effectLst/>
                        </a:rPr>
                        <a:t>Factor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80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Projected Payroll (PP)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Rate/Amount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Biggs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$398,466 </a:t>
                      </a: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Colfax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$664,432 </a:t>
                      </a: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Dunsmuir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$655,259 </a:t>
                      </a: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Etna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$376,289 </a:t>
                      </a: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Fort Jones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$311,071 </a:t>
                      </a: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Isleton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$200,376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56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BOTH Programs Use Experience Modification Factors  to </a:t>
            </a:r>
            <a:r>
              <a:rPr lang="en-US" u="sng" dirty="0" smtClean="0"/>
              <a:t>Adjust Projected Payroll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Ex-Mod Adjusted Payroll (</a:t>
            </a:r>
            <a:r>
              <a:rPr lang="en-US" b="1" dirty="0" err="1" smtClean="0"/>
              <a:t>ExP</a:t>
            </a:r>
            <a:r>
              <a:rPr lang="en-US" b="1" dirty="0" smtClean="0"/>
              <a:t>) is used for the remaining loss funding calculations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33160"/>
              </p:ext>
            </p:extLst>
          </p:nvPr>
        </p:nvGraphicFramePr>
        <p:xfrm>
          <a:off x="3926977" y="2502368"/>
          <a:ext cx="5167595" cy="33667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5678"/>
                <a:gridCol w="1304346"/>
                <a:gridCol w="929304"/>
                <a:gridCol w="1168267"/>
              </a:tblGrid>
              <a:tr h="262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A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 B 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 C 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 D 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8363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Formula/Allocation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CY </a:t>
                      </a:r>
                      <a:r>
                        <a:rPr lang="en-US" sz="1300" u="none" strike="noStrike" dirty="0" smtClean="0">
                          <a:effectLst/>
                        </a:rPr>
                        <a:t>2016 </a:t>
                      </a:r>
                      <a:r>
                        <a:rPr lang="en-US" sz="1300" u="none" strike="noStrike" dirty="0">
                          <a:effectLst/>
                        </a:rPr>
                        <a:t>Payroll x 3% Inflation Factor 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Relative Loss Rate x Credibility Factor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Projected Payroll x Ex Mod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53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MEMBER ENTITY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Projected Payroll (PP)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 Ex Mod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Ex-Mod Adjusted Payroll (ExP)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3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Rate Per $100 or Amount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1.03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Calc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3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Biggs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$398,466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$384,101</a:t>
                      </a:r>
                    </a:p>
                  </a:txBody>
                  <a:tcPr marL="0" marR="0" marT="0" marB="0" anchor="b"/>
                </a:tc>
              </a:tr>
              <a:tr h="243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Colfax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$664,432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$590,566</a:t>
                      </a:r>
                    </a:p>
                  </a:txBody>
                  <a:tcPr marL="0" marR="0" marT="0" marB="0" anchor="b"/>
                </a:tc>
              </a:tr>
              <a:tr h="243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Dunsmuir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$655,259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$1,025,854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90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Liability Funding – Ex Mod Calculation </a:t>
            </a:r>
            <a:br>
              <a:rPr lang="en-US" dirty="0" smtClean="0"/>
            </a:br>
            <a:endParaRPr lang="en-US" sz="27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804" y="1959794"/>
            <a:ext cx="7237095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Divide member losses </a:t>
            </a:r>
            <a:r>
              <a:rPr lang="en-US" dirty="0" smtClean="0"/>
              <a:t>for last </a:t>
            </a:r>
            <a:r>
              <a:rPr lang="en-US" u="sng" dirty="0" smtClean="0"/>
              <a:t>five</a:t>
            </a:r>
            <a:r>
              <a:rPr lang="en-US" dirty="0" smtClean="0"/>
              <a:t> complete years, </a:t>
            </a:r>
          </a:p>
          <a:p>
            <a:r>
              <a:rPr lang="en-US" dirty="0" smtClean="0"/>
              <a:t>capped at $50,000, </a:t>
            </a:r>
            <a:r>
              <a:rPr lang="en-US" b="1" dirty="0" smtClean="0"/>
              <a:t>by the corresponding member payroll </a:t>
            </a:r>
            <a:r>
              <a:rPr lang="en-US" dirty="0" smtClean="0"/>
              <a:t>to </a:t>
            </a:r>
          </a:p>
          <a:p>
            <a:r>
              <a:rPr lang="en-US" dirty="0" smtClean="0"/>
              <a:t>obtain the </a:t>
            </a:r>
            <a:r>
              <a:rPr lang="en-US" b="1" dirty="0" smtClean="0"/>
              <a:t>Member’s Loss Rate (LR).</a:t>
            </a:r>
            <a:r>
              <a:rPr lang="en-US" dirty="0" smtClean="0"/>
              <a:t>  </a:t>
            </a:r>
            <a:endParaRPr lang="en-US" u="sng" dirty="0" smtClean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Divide the Member Loss Rate by the total SCORE Loss Rate ($1.82) 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dirty="0" smtClean="0"/>
              <a:t>to obtain the </a:t>
            </a:r>
            <a:r>
              <a:rPr lang="en-US" b="1" dirty="0" smtClean="0"/>
              <a:t>Relative Loss Rate (RLR)</a:t>
            </a:r>
            <a:r>
              <a:rPr lang="en-US" dirty="0" smtClean="0"/>
              <a:t> for member.  </a:t>
            </a:r>
            <a:endParaRPr lang="en-US" u="sng" dirty="0" smtClean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Multiply </a:t>
            </a:r>
            <a:r>
              <a:rPr lang="en-US" dirty="0"/>
              <a:t>the Relative Loss Rate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by </a:t>
            </a:r>
            <a:r>
              <a:rPr lang="en-US" dirty="0"/>
              <a:t>a </a:t>
            </a:r>
            <a:r>
              <a:rPr lang="en-US" b="1" dirty="0"/>
              <a:t>Credibility </a:t>
            </a:r>
            <a:r>
              <a:rPr lang="en-US" b="1" dirty="0" smtClean="0"/>
              <a:t>Factor  - </a:t>
            </a:r>
            <a:r>
              <a:rPr lang="en-US" i="1" dirty="0" smtClean="0"/>
              <a:t>See next page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70231"/>
              </p:ext>
            </p:extLst>
          </p:nvPr>
        </p:nvGraphicFramePr>
        <p:xfrm>
          <a:off x="8086725" y="2303710"/>
          <a:ext cx="3752851" cy="3335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250"/>
                <a:gridCol w="1422000"/>
                <a:gridCol w="1092601"/>
              </a:tblGrid>
              <a:tr h="458226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2714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(Total </a:t>
                      </a:r>
                      <a:r>
                        <a:rPr lang="en-US" sz="1400" u="none" strike="noStrike" dirty="0">
                          <a:effectLst/>
                        </a:rPr>
                        <a:t>Member </a:t>
                      </a:r>
                      <a:r>
                        <a:rPr lang="en-US" sz="1400" u="none" strike="noStrike" dirty="0" smtClean="0">
                          <a:effectLst/>
                        </a:rPr>
                        <a:t>Losses/ Total </a:t>
                      </a:r>
                      <a:r>
                        <a:rPr lang="en-US" sz="1400" u="none" strike="noStrike" dirty="0">
                          <a:effectLst/>
                        </a:rPr>
                        <a:t>Member </a:t>
                      </a:r>
                      <a:r>
                        <a:rPr lang="en-US" sz="1400" u="none" strike="noStrike" dirty="0" smtClean="0">
                          <a:effectLst/>
                        </a:rPr>
                        <a:t>Payroll)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 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Member LR</a:t>
                      </a:r>
                      <a:r>
                        <a:rPr lang="en-US" sz="14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Total </a:t>
                      </a:r>
                      <a:r>
                        <a:rPr lang="en-US" sz="1400" u="none" strike="noStrike" dirty="0">
                          <a:effectLst/>
                        </a:rPr>
                        <a:t>Pool LR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7635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Member Loss </a:t>
                      </a:r>
                      <a:r>
                        <a:rPr lang="en-US" sz="1400" b="1" u="none" strike="noStrike" dirty="0">
                          <a:effectLst/>
                        </a:rPr>
                        <a:t>Rate </a:t>
                      </a:r>
                      <a:endParaRPr lang="en-US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Per </a:t>
                      </a:r>
                      <a:r>
                        <a:rPr lang="en-US" sz="1400" u="none" strike="noStrike" dirty="0">
                          <a:effectLst/>
                        </a:rPr>
                        <a:t>$100 </a:t>
                      </a:r>
                      <a:r>
                        <a:rPr lang="en-US" sz="1400" u="none" strike="noStrike" dirty="0" smtClean="0">
                          <a:effectLst/>
                        </a:rPr>
                        <a:t>Payroll (LR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Relative Loss Rate (RLR)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</a:p>
                  </a:txBody>
                  <a:tcPr marL="0" marR="0" marT="0" marB="0" anchor="b"/>
                </a:tc>
              </a:tr>
              <a:tr h="27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</a:p>
                  </a:txBody>
                  <a:tcPr marL="0" marR="0" marT="0" marB="0" anchor="b"/>
                </a:tc>
              </a:tr>
              <a:tr h="413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 SCORE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$1.82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8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4" y="13665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Liability Funding – 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Credibility Factor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/>
            </a:r>
            <a:b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99811958"/>
              </p:ext>
            </p:extLst>
          </p:nvPr>
        </p:nvGraphicFramePr>
        <p:xfrm>
          <a:off x="6143624" y="2221020"/>
          <a:ext cx="5743574" cy="3185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0041"/>
                <a:gridCol w="1037229"/>
                <a:gridCol w="1132765"/>
                <a:gridCol w="1247381"/>
                <a:gridCol w="986158"/>
              </a:tblGrid>
              <a:tr h="230997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33793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LR/Total Pool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 2016 x 1.03 Inflation Factor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PP/PP +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Largest Member Projected Payroll)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RLR x Member Cred + 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(1- Member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Cred) </a:t>
                      </a:r>
                    </a:p>
                  </a:txBody>
                  <a:tcPr marL="0" marR="0" marT="0" marB="0" anchor="b"/>
                </a:tc>
              </a:tr>
              <a:tr h="692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Relative Loss Rate (RLR)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Projected Payroll(PP)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Credibility Factor (Cred)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 Mod </a:t>
                      </a:r>
                    </a:p>
                  </a:txBody>
                  <a:tcPr marL="0" marR="0" marT="0" marB="0" anchor="b"/>
                </a:tc>
              </a:tr>
              <a:tr h="23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$391,965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9.39%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</a:t>
                      </a:r>
                    </a:p>
                  </a:txBody>
                  <a:tcPr marL="0" marR="0" marT="0" marB="0" anchor="b"/>
                </a:tc>
              </a:tr>
              <a:tr h="23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$458,398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10.80%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0" marR="0" marT="0" marB="0" anchor="b"/>
                </a:tc>
              </a:tr>
              <a:tr h="23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Susanville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$3,784,518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$20,569,511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69568" y="2017185"/>
            <a:ext cx="597408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Multiply </a:t>
            </a:r>
            <a:r>
              <a:rPr lang="en-US" dirty="0"/>
              <a:t>the Relative Loss </a:t>
            </a:r>
            <a:r>
              <a:rPr lang="en-US" dirty="0" smtClean="0"/>
              <a:t>Rate by </a:t>
            </a:r>
            <a:r>
              <a:rPr lang="en-US" dirty="0"/>
              <a:t>a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Credibility Factor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 dirty="0" smtClean="0"/>
              <a:t> Credibility Factor = </a:t>
            </a:r>
            <a:r>
              <a:rPr lang="en-US" dirty="0" smtClean="0"/>
              <a:t>Member Payroll/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   (Member Payroll + Largest member Payroll)</a:t>
            </a:r>
          </a:p>
          <a:p>
            <a:pPr lvl="1"/>
            <a:r>
              <a:rPr lang="en-US" dirty="0" smtClean="0"/>
              <a:t>Susanville at $3,784,518 payroll is largest</a:t>
            </a:r>
          </a:p>
          <a:p>
            <a:pPr marL="201168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Ex Mod </a:t>
            </a:r>
            <a:r>
              <a:rPr lang="en-US" dirty="0" smtClean="0"/>
              <a:t>= Member Relative Loss Rate x Member Credibility Factor + (One - Member Credibility Factor) 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800" smtClean="0"/>
              <a:pPr/>
              <a:t>7</a:t>
            </a:fld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90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Liability Funding- Banking Layer </a:t>
            </a:r>
            <a:r>
              <a:rPr lang="en-US" sz="2800" dirty="0" smtClean="0"/>
              <a:t>($0 to $25,000)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98134"/>
            <a:ext cx="10058400" cy="4023360"/>
          </a:xfrm>
        </p:spPr>
        <p:txBody>
          <a:bodyPr>
            <a:normAutofit/>
          </a:bodyPr>
          <a:lstStyle/>
          <a:p>
            <a:r>
              <a:rPr lang="en-US" b="1" dirty="0" smtClean="0"/>
              <a:t>Banking Layer </a:t>
            </a:r>
            <a:r>
              <a:rPr lang="en-US" dirty="0" smtClean="0"/>
              <a:t>– we divide the </a:t>
            </a:r>
          </a:p>
          <a:p>
            <a:r>
              <a:rPr lang="en-US" b="1" dirty="0" smtClean="0"/>
              <a:t>Ex Mod Adjusted Payroll (</a:t>
            </a:r>
            <a:r>
              <a:rPr lang="en-US" b="1" dirty="0" err="1" smtClean="0"/>
              <a:t>ExP</a:t>
            </a:r>
            <a:r>
              <a:rPr lang="en-US" b="1" dirty="0" smtClean="0"/>
              <a:t>) by 100 </a:t>
            </a:r>
          </a:p>
          <a:p>
            <a:r>
              <a:rPr lang="en-US" b="1" dirty="0" smtClean="0"/>
              <a:t>and multiply x the Rate</a:t>
            </a:r>
            <a:r>
              <a:rPr lang="en-US" dirty="0" smtClean="0"/>
              <a:t> per $100 of payroll </a:t>
            </a:r>
          </a:p>
          <a:p>
            <a:r>
              <a:rPr lang="en-US" dirty="0" smtClean="0"/>
              <a:t>at the 70% Confidence Level (CL) as </a:t>
            </a:r>
          </a:p>
          <a:p>
            <a:r>
              <a:rPr lang="en-US" dirty="0" smtClean="0"/>
              <a:t>calculated by the actuary ($1.37 for FY 17/18).  </a:t>
            </a:r>
          </a:p>
          <a:p>
            <a:endParaRPr lang="en-US" dirty="0" smtClean="0"/>
          </a:p>
          <a:p>
            <a:r>
              <a:rPr lang="en-US" dirty="0" smtClean="0"/>
              <a:t>See </a:t>
            </a:r>
            <a:r>
              <a:rPr lang="en-US" u="sng" dirty="0" smtClean="0"/>
              <a:t>Column E</a:t>
            </a:r>
            <a:r>
              <a:rPr lang="en-US" dirty="0" smtClean="0"/>
              <a:t> in the Funding Spreadsheet –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ExP</a:t>
            </a:r>
            <a:r>
              <a:rPr lang="en-US" dirty="0" smtClean="0"/>
              <a:t>/$100) x Rate 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438609"/>
              </p:ext>
            </p:extLst>
          </p:nvPr>
        </p:nvGraphicFramePr>
        <p:xfrm>
          <a:off x="6524625" y="2343151"/>
          <a:ext cx="5067300" cy="354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2590"/>
                <a:gridCol w="855682"/>
                <a:gridCol w="919676"/>
                <a:gridCol w="919676"/>
                <a:gridCol w="919676"/>
              </a:tblGrid>
              <a:tr h="2814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05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Payroll x 3% Inflation Factor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Relative Loss Rate x Credibility Factor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Projected Payroll x Ex Mod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/$100) x Rate </a:t>
                      </a:r>
                    </a:p>
                  </a:txBody>
                  <a:tcPr marL="0" marR="0" marT="0" marB="0" anchor="b"/>
                </a:tc>
              </a:tr>
              <a:tr h="700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Projected Payroll (PP)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 Mod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Ex-Mod Adjusted Payroll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BANKING LAYER at 70% CL         $0 to $25,000 </a:t>
                      </a:r>
                    </a:p>
                  </a:txBody>
                  <a:tcPr marL="0" marR="0" marT="0" marB="0" anchor="b"/>
                </a:tc>
              </a:tr>
              <a:tr h="233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 Per $100 or 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3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$398,466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$384,101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$5,334 </a:t>
                      </a:r>
                    </a:p>
                  </a:txBody>
                  <a:tcPr marL="0" marR="0" marT="0" marB="0" anchor="b"/>
                </a:tc>
              </a:tr>
              <a:tr h="233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$664,432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$590,566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$8,202 </a:t>
                      </a:r>
                    </a:p>
                  </a:txBody>
                  <a:tcPr marL="0" marR="0" marT="0" marB="0" anchor="b"/>
                </a:tc>
              </a:tr>
              <a:tr h="233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$655,259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$1,025,854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$14,247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Liability Funding – Shared Layer </a:t>
            </a:r>
            <a:r>
              <a:rPr lang="en-US" sz="2000" dirty="0" smtClean="0"/>
              <a:t>($25,001 to $500,000)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Shared Layer </a:t>
            </a:r>
            <a:r>
              <a:rPr lang="en-US" dirty="0" smtClean="0"/>
              <a:t>– we multiply the </a:t>
            </a:r>
            <a:r>
              <a:rPr lang="en-US" b="1" dirty="0" smtClean="0"/>
              <a:t>Ex-Mod Adjusted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Payroll (</a:t>
            </a:r>
            <a:r>
              <a:rPr lang="en-US" b="1" dirty="0" err="1" smtClean="0"/>
              <a:t>ExP</a:t>
            </a:r>
            <a:r>
              <a:rPr lang="en-US" b="1" dirty="0" smtClean="0"/>
              <a:t>)/100 times the Rate </a:t>
            </a:r>
          </a:p>
          <a:p>
            <a:r>
              <a:rPr lang="en-US" dirty="0" smtClean="0"/>
              <a:t>per $100 of payroll</a:t>
            </a:r>
          </a:p>
          <a:p>
            <a:r>
              <a:rPr lang="en-US" dirty="0" smtClean="0"/>
              <a:t>at the 70% Confidence Level (CL</a:t>
            </a:r>
            <a:r>
              <a:rPr lang="en-US" dirty="0"/>
              <a:t>) as </a:t>
            </a:r>
          </a:p>
          <a:p>
            <a:r>
              <a:rPr lang="en-US" dirty="0"/>
              <a:t>calculated by the actuary </a:t>
            </a:r>
            <a:r>
              <a:rPr lang="en-US" dirty="0" smtClean="0"/>
              <a:t>($2.12 </a:t>
            </a:r>
            <a:r>
              <a:rPr lang="en-US" dirty="0"/>
              <a:t>for FY </a:t>
            </a:r>
            <a:r>
              <a:rPr lang="en-US" dirty="0" smtClean="0"/>
              <a:t>17/18)  </a:t>
            </a:r>
            <a:endParaRPr lang="en-US" dirty="0"/>
          </a:p>
          <a:p>
            <a:r>
              <a:rPr lang="en-US" dirty="0" smtClean="0"/>
              <a:t>to obtain the </a:t>
            </a:r>
            <a:r>
              <a:rPr lang="en-US" b="1" dirty="0" smtClean="0"/>
              <a:t>Shared Layer Funding</a:t>
            </a:r>
            <a:r>
              <a:rPr lang="en-US" dirty="0" smtClean="0"/>
              <a:t>. </a:t>
            </a:r>
          </a:p>
          <a:p>
            <a:r>
              <a:rPr lang="en-US" u="sng" dirty="0" smtClean="0"/>
              <a:t>See columns D &amp; F</a:t>
            </a:r>
            <a:endParaRPr lang="en-US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366341"/>
              </p:ext>
            </p:extLst>
          </p:nvPr>
        </p:nvGraphicFramePr>
        <p:xfrm>
          <a:off x="6495681" y="2210647"/>
          <a:ext cx="3910887" cy="3009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503"/>
                <a:gridCol w="1174790"/>
                <a:gridCol w="1255594"/>
              </a:tblGrid>
              <a:tr h="2419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 </a:t>
                      </a:r>
                    </a:p>
                  </a:txBody>
                  <a:tcPr marL="0" marR="0" marT="0" marB="0" anchor="b"/>
                </a:tc>
              </a:tr>
              <a:tr h="96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Projected Payroll x Ex Mod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(ExP/$100) x Rate </a:t>
                      </a:r>
                    </a:p>
                  </a:txBody>
                  <a:tcPr marL="0" marR="0" marT="0" marB="0" anchor="b"/>
                </a:tc>
              </a:tr>
              <a:tr h="952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Ex-Mod Adjusted Payroll (ExP)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SHARED LAYER at 70% CL $25,000 to $500,000 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$384,101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$8,211 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$590,566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$12,624 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$1,025,854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$21,929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E6DC3ED99DC443A20E49EB6B299606" ma:contentTypeVersion="2" ma:contentTypeDescription="Create a new document." ma:contentTypeScope="" ma:versionID="2fb7566b2811cb705bb11e2b9761e0d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B0CDC1B-0E2C-4D79-805F-10DB8006306E}"/>
</file>

<file path=customXml/itemProps2.xml><?xml version="1.0" encoding="utf-8"?>
<ds:datastoreItem xmlns:ds="http://schemas.openxmlformats.org/officeDocument/2006/customXml" ds:itemID="{62557F54-B366-4654-BCDE-6EB52708ABA7}"/>
</file>

<file path=customXml/itemProps3.xml><?xml version="1.0" encoding="utf-8"?>
<ds:datastoreItem xmlns:ds="http://schemas.openxmlformats.org/officeDocument/2006/customXml" ds:itemID="{A75DBEC3-7C8F-40D4-B14D-44530116E713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1221</TotalTime>
  <Words>2510</Words>
  <Application>Microsoft Office PowerPoint</Application>
  <PresentationFormat>Widescreen</PresentationFormat>
  <Paragraphs>745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Calibri</vt:lpstr>
      <vt:lpstr>Calibri Light</vt:lpstr>
      <vt:lpstr>Wingdings</vt:lpstr>
      <vt:lpstr>Retrospect</vt:lpstr>
      <vt:lpstr>SCORE  Funding Calculations</vt:lpstr>
      <vt:lpstr>Purpose </vt:lpstr>
      <vt:lpstr>Outline</vt:lpstr>
      <vt:lpstr>Exposure Base For BOTH Programs =   Projected Payroll</vt:lpstr>
      <vt:lpstr>BOTH Programs Use Experience Modification Factors  to Adjust Projected Payroll</vt:lpstr>
      <vt:lpstr>Liability Funding – Ex Mod Calculation  </vt:lpstr>
      <vt:lpstr>Liability Funding – Credibility Factor </vt:lpstr>
      <vt:lpstr>Liability Funding- Banking Layer ($0 to $25,000)</vt:lpstr>
      <vt:lpstr>Liability Funding – Shared Layer ($25,001 to $500,000)</vt:lpstr>
      <vt:lpstr>Liability Funding – Excess Layer ($500,001 to $40 million) CJPRMA Premium </vt:lpstr>
      <vt:lpstr>Pollution Coverage</vt:lpstr>
      <vt:lpstr>Liability Funding – Administrative Expenses</vt:lpstr>
      <vt:lpstr>Liability Funding – Total &amp; Comparison</vt:lpstr>
      <vt:lpstr>WC Funding – Mini-Cities Pool</vt:lpstr>
      <vt:lpstr>BOTH Programs Use Experience Modification Factors  to Adjust Projected Payroll</vt:lpstr>
      <vt:lpstr>WC Funding – Ex Mod Calculation </vt:lpstr>
      <vt:lpstr>WC Funding – Credibility Factor </vt:lpstr>
      <vt:lpstr>WC Funding- Banking Layer ($0 to $25,000)</vt:lpstr>
      <vt:lpstr>WC Funding – Shared Layer ($25,001 to $250,000)</vt:lpstr>
      <vt:lpstr>WC Funding – Excess Layer ($250,000 to Statutory Limit) LAWCX Premium </vt:lpstr>
      <vt:lpstr>WC Funding – Administrative Expenses</vt:lpstr>
      <vt:lpstr>WC Funding – Total &amp; Comparison</vt:lpstr>
      <vt:lpstr>Comments &amp; Questions?</vt:lpstr>
      <vt:lpstr>Liability Funding – Adjusted Shared Layer </vt:lpstr>
      <vt:lpstr>WC Funding – Adjusted Shared Layer </vt:lpstr>
    </vt:vector>
  </TitlesOfParts>
  <Company>Alliant Insurance Services,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SCORE Advanced Funding Presentation October 2017</dc:title>
  <dc:creator>Marcus Beverly</dc:creator>
  <cp:lastModifiedBy>Marcus Beverly</cp:lastModifiedBy>
  <cp:revision>81</cp:revision>
  <cp:lastPrinted>2017-10-24T01:17:46Z</cp:lastPrinted>
  <dcterms:created xsi:type="dcterms:W3CDTF">2016-03-28T23:10:26Z</dcterms:created>
  <dcterms:modified xsi:type="dcterms:W3CDTF">2017-10-24T23:34:44Z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0x01010062E6DC3ED99DC443A20E49EB6B299606</vt:lpwstr>
  </property>
</Properties>
</file>