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7" r:id="rId5"/>
    <p:sldId id="266" r:id="rId6"/>
    <p:sldId id="271" r:id="rId7"/>
    <p:sldId id="286" r:id="rId8"/>
    <p:sldId id="283" r:id="rId9"/>
    <p:sldId id="273" r:id="rId10"/>
    <p:sldId id="274" r:id="rId11"/>
    <p:sldId id="275" r:id="rId12"/>
    <p:sldId id="276" r:id="rId13"/>
    <p:sldId id="277" r:id="rId14"/>
    <p:sldId id="278" r:id="rId15"/>
    <p:sldId id="284" r:id="rId16"/>
    <p:sldId id="280" r:id="rId17"/>
    <p:sldId id="285" r:id="rId18"/>
    <p:sldId id="279" r:id="rId19"/>
  </p:sldIdLst>
  <p:sldSz cx="9144000" cy="6858000" type="screen4x3"/>
  <p:notesSz cx="7007225" cy="9293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8"/>
    <a:srgbClr val="008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3" autoAdjust="0"/>
    <p:restoredTop sz="94660"/>
  </p:normalViewPr>
  <p:slideViewPr>
    <p:cSldViewPr>
      <p:cViewPr varScale="1">
        <p:scale>
          <a:sx n="83" d="100"/>
          <a:sy n="83" d="100"/>
        </p:scale>
        <p:origin x="-68" y="-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875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8296C-9D84-4A12-BAB6-D03B45B7E233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07050" cy="4181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650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8750" y="882650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C0121-7763-47F2-B48A-FB3342276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4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74324-999F-4EC6-A21A-D750AC0AB5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6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7FA3C0-E354-4B24-B252-D9EFA8BB92F4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D37E1-2302-41BD-B344-07EE7F41C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334962"/>
          </a:xfrm>
          <a:prstGeom prst="rect">
            <a:avLst/>
          </a:prstGeom>
        </p:spPr>
        <p:txBody>
          <a:bodyPr/>
          <a:lstStyle>
            <a:lvl1pPr algn="l">
              <a:defRPr sz="1600" b="1" spc="7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en-US" sz="1200" b="1" spc="100" dirty="0" smtClean="0">
              <a:solidFill>
                <a:srgbClr val="0082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219200"/>
            <a:ext cx="8077200" cy="304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baseline="0">
                <a:solidFill>
                  <a:srgbClr val="008AC8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100" dirty="0" smtClean="0">
                <a:solidFill>
                  <a:srgbClr val="0082C8"/>
                </a:solidFill>
                <a:latin typeface="Arial" pitchFamily="34" charset="0"/>
                <a:cs typeface="Arial" pitchFamily="34" charset="0"/>
              </a:rPr>
              <a:t>SUB-TITLE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584951"/>
            <a:ext cx="2895600" cy="196849"/>
          </a:xfrm>
          <a:prstGeom prst="rect">
            <a:avLst/>
          </a:prstGeom>
        </p:spPr>
        <p:txBody>
          <a:bodyPr/>
          <a:lstStyle/>
          <a:p>
            <a:r>
              <a:rPr lang="en-US" sz="700" dirty="0" smtClean="0">
                <a:solidFill>
                  <a:srgbClr val="454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 </a:t>
            </a:r>
            <a:r>
              <a:rPr lang="en-US" sz="700" b="1" dirty="0" smtClean="0">
                <a:solidFill>
                  <a:srgbClr val="0075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MANAGEMENT PRACTICES</a:t>
            </a:r>
            <a:endParaRPr lang="en-US" sz="700" b="1" dirty="0">
              <a:solidFill>
                <a:srgbClr val="0075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1800" y="6584951"/>
            <a:ext cx="2133600" cy="196849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z="800" smtClean="0">
                <a:solidFill>
                  <a:srgbClr val="0075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800" dirty="0">
              <a:solidFill>
                <a:srgbClr val="0075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3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-corporate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115"/>
            <a:ext cx="9144000" cy="68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4"/>
          <p:cNvSpPr/>
          <p:nvPr/>
        </p:nvSpPr>
        <p:spPr>
          <a:xfrm>
            <a:off x="0" y="0"/>
            <a:ext cx="6287445" cy="6873116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0 w 9144000"/>
              <a:gd name="connsiteY0" fmla="*/ 7557 h 6865557"/>
              <a:gd name="connsiteX1" fmla="*/ 5735782 w 9144000"/>
              <a:gd name="connsiteY1" fmla="*/ 0 h 6865557"/>
              <a:gd name="connsiteX2" fmla="*/ 9144000 w 9144000"/>
              <a:gd name="connsiteY2" fmla="*/ 6865557 h 6865557"/>
              <a:gd name="connsiteX3" fmla="*/ 0 w 9144000"/>
              <a:gd name="connsiteY3" fmla="*/ 6865557 h 6865557"/>
              <a:gd name="connsiteX4" fmla="*/ 0 w 9144000"/>
              <a:gd name="connsiteY4" fmla="*/ 7557 h 6865557"/>
              <a:gd name="connsiteX0" fmla="*/ 0 w 5735782"/>
              <a:gd name="connsiteY0" fmla="*/ 7557 h 6865557"/>
              <a:gd name="connsiteX1" fmla="*/ 5735782 w 5735782"/>
              <a:gd name="connsiteY1" fmla="*/ 0 h 6865557"/>
              <a:gd name="connsiteX2" fmla="*/ 4964965 w 5735782"/>
              <a:gd name="connsiteY2" fmla="*/ 6865557 h 6865557"/>
              <a:gd name="connsiteX3" fmla="*/ 0 w 5735782"/>
              <a:gd name="connsiteY3" fmla="*/ 6865557 h 6865557"/>
              <a:gd name="connsiteX4" fmla="*/ 0 w 5735782"/>
              <a:gd name="connsiteY4" fmla="*/ 7557 h 6865557"/>
              <a:gd name="connsiteX0" fmla="*/ 0 w 6287445"/>
              <a:gd name="connsiteY0" fmla="*/ 15114 h 6873114"/>
              <a:gd name="connsiteX1" fmla="*/ 6287445 w 6287445"/>
              <a:gd name="connsiteY1" fmla="*/ 0 h 6873114"/>
              <a:gd name="connsiteX2" fmla="*/ 4964965 w 6287445"/>
              <a:gd name="connsiteY2" fmla="*/ 6873114 h 6873114"/>
              <a:gd name="connsiteX3" fmla="*/ 0 w 6287445"/>
              <a:gd name="connsiteY3" fmla="*/ 6873114 h 6873114"/>
              <a:gd name="connsiteX4" fmla="*/ 0 w 6287445"/>
              <a:gd name="connsiteY4" fmla="*/ 15114 h 687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7445" h="6873114">
                <a:moveTo>
                  <a:pt x="0" y="15114"/>
                </a:moveTo>
                <a:lnTo>
                  <a:pt x="6287445" y="0"/>
                </a:lnTo>
                <a:lnTo>
                  <a:pt x="4964965" y="6873114"/>
                </a:lnTo>
                <a:lnTo>
                  <a:pt x="0" y="6873114"/>
                </a:lnTo>
                <a:lnTo>
                  <a:pt x="0" y="15114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99701"/>
            <a:ext cx="4572000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solidFill>
                  <a:srgbClr val="45454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Litigation Management</a:t>
            </a:r>
          </a:p>
          <a:p>
            <a:pPr algn="ctr"/>
            <a:r>
              <a:rPr lang="en-US" b="1" dirty="0" smtClean="0">
                <a:solidFill>
                  <a:srgbClr val="45454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Roles and Strategies</a:t>
            </a:r>
            <a:endParaRPr lang="en-US" b="1" dirty="0">
              <a:solidFill>
                <a:srgbClr val="454547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743200"/>
            <a:ext cx="1687707" cy="1138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5334000"/>
            <a:ext cx="441960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000" dirty="0" smtClean="0">
                <a:solidFill>
                  <a:srgbClr val="454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Baber, Director, Casualty Claims</a:t>
            </a:r>
            <a:endParaRPr lang="en-US" sz="10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6418" y="1583356"/>
            <a:ext cx="4565182" cy="76200"/>
          </a:xfrm>
          <a:prstGeom prst="rect">
            <a:avLst/>
          </a:pr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3912493"/>
            <a:ext cx="2978618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900" b="1" dirty="0" smtClean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November 2, 2018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18" y="1914391"/>
            <a:ext cx="2272364" cy="165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848600" cy="334962"/>
          </a:xfrm>
        </p:spPr>
        <p:txBody>
          <a:bodyPr/>
          <a:lstStyle/>
          <a:p>
            <a:r>
              <a:rPr lang="en-US" sz="2800" dirty="0"/>
              <a:t>The Litigation Process:  The Complaint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569609"/>
              </p:ext>
            </p:extLst>
          </p:nvPr>
        </p:nvGraphicFramePr>
        <p:xfrm>
          <a:off x="2667000" y="1143000"/>
          <a:ext cx="3886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Acrobat Document" r:id="rId3" imgW="3886174" imgH="5029097" progId="AcroExch.Document.DC">
                  <p:embed/>
                </p:oleObj>
              </mc:Choice>
              <mc:Fallback>
                <p:oleObj name="Acrobat Document" r:id="rId3" imgW="3886174" imgH="50290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1143000"/>
                        <a:ext cx="3886200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6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848600" cy="334962"/>
          </a:xfrm>
        </p:spPr>
        <p:txBody>
          <a:bodyPr/>
          <a:lstStyle/>
          <a:p>
            <a:r>
              <a:rPr lang="en-US" sz="2800" dirty="0"/>
              <a:t>The Litigation Process:  The Complaint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135284"/>
              </p:ext>
            </p:extLst>
          </p:nvPr>
        </p:nvGraphicFramePr>
        <p:xfrm>
          <a:off x="2667000" y="1143000"/>
          <a:ext cx="3886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Acrobat Document" r:id="rId3" imgW="3886174" imgH="5029097" progId="AcroExch.Document.DC">
                  <p:embed/>
                </p:oleObj>
              </mc:Choice>
              <mc:Fallback>
                <p:oleObj name="Acrobat Document" r:id="rId3" imgW="3886174" imgH="50290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1143000"/>
                        <a:ext cx="3886200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3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848600" cy="334962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The Litigation </a:t>
            </a:r>
            <a:r>
              <a:rPr lang="en-US" sz="2800" dirty="0" smtClean="0">
                <a:latin typeface="+mj-lt"/>
              </a:rPr>
              <a:t>Process</a:t>
            </a:r>
            <a:endParaRPr lang="en-US" sz="28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219199"/>
            <a:ext cx="769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en-US" sz="1600" dirty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7800" y="1295400"/>
            <a:ext cx="7315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Defense </a:t>
            </a:r>
            <a:r>
              <a:rPr lang="en-US" sz="2400" b="1" dirty="0" smtClean="0"/>
              <a:t>Counsel</a:t>
            </a:r>
            <a:endParaRPr lang="en-US" sz="2400" b="1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Selecting </a:t>
            </a:r>
            <a:r>
              <a:rPr lang="en-US" sz="2400" dirty="0"/>
              <a:t>and assigning to defense </a:t>
            </a:r>
            <a:r>
              <a:rPr lang="en-US" sz="2400" dirty="0" smtClean="0"/>
              <a:t>counsel</a:t>
            </a:r>
            <a:r>
              <a:rPr lang="en-US" sz="2400" dirty="0"/>
              <a:t> </a:t>
            </a:r>
            <a:r>
              <a:rPr lang="en-US" sz="2400" dirty="0" smtClean="0"/>
              <a:t>-</a:t>
            </a:r>
            <a:r>
              <a:rPr lang="en-US" sz="2400" dirty="0" smtClean="0"/>
              <a:t> </a:t>
            </a:r>
            <a:r>
              <a:rPr lang="en-US" sz="2400" dirty="0"/>
              <a:t>It’s more than the hourly rate</a:t>
            </a:r>
            <a:r>
              <a:rPr lang="en-US" sz="2400" dirty="0" smtClean="0"/>
              <a:t>.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Venue/Location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Type and Nature of Case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Depth of Resources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Trial Experience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Part of the litigation </a:t>
            </a:r>
            <a:r>
              <a:rPr lang="en-US" sz="2400" dirty="0"/>
              <a:t>m</a:t>
            </a:r>
            <a:r>
              <a:rPr lang="en-US" sz="2400" dirty="0" smtClean="0"/>
              <a:t>anagement tool chest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Litigation </a:t>
            </a:r>
            <a:r>
              <a:rPr lang="en-US" sz="2400" dirty="0" smtClean="0"/>
              <a:t>management policies </a:t>
            </a:r>
            <a:r>
              <a:rPr lang="en-US" sz="2400" dirty="0"/>
              <a:t>and </a:t>
            </a:r>
            <a:r>
              <a:rPr lang="en-US" sz="2400" dirty="0" smtClean="0"/>
              <a:t>agreements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SCORE’s </a:t>
            </a:r>
            <a:r>
              <a:rPr lang="en-US" sz="2400" dirty="0"/>
              <a:t>d</a:t>
            </a:r>
            <a:r>
              <a:rPr lang="en-US" sz="2400" dirty="0" smtClean="0"/>
              <a:t>efense </a:t>
            </a:r>
            <a:r>
              <a:rPr lang="en-US" sz="2400" dirty="0"/>
              <a:t>panel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Use and enforcement of litigation budgets and </a:t>
            </a:r>
            <a:r>
              <a:rPr lang="en-US" sz="2400" dirty="0" smtClean="0"/>
              <a:t>agreed plans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Interactive communication</a:t>
            </a:r>
            <a:endParaRPr lang="en-US" sz="2400" dirty="0"/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60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848600" cy="334962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The Litigation </a:t>
            </a:r>
            <a:r>
              <a:rPr lang="en-US" sz="2800" dirty="0" smtClean="0">
                <a:latin typeface="+mj-lt"/>
              </a:rPr>
              <a:t>Process</a:t>
            </a:r>
            <a:endParaRPr lang="en-US" sz="28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143000"/>
            <a:ext cx="76962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Responsive Pleadings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Demurrer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Answer</a:t>
            </a:r>
          </a:p>
          <a:p>
            <a:pPr marL="685800" lvl="1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Discovery</a:t>
            </a:r>
            <a:endParaRPr lang="en-US" sz="2400" b="1" dirty="0" smtClean="0"/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is it</a:t>
            </a:r>
            <a:r>
              <a:rPr lang="en-US" sz="2000" dirty="0" smtClean="0"/>
              <a:t>?</a:t>
            </a:r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Interrogatories/Requests for Production</a:t>
            </a:r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Depositions</a:t>
            </a:r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Declarations</a:t>
            </a:r>
            <a:endParaRPr lang="en-US" sz="2000" dirty="0" smtClean="0"/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</a:t>
            </a:r>
            <a:r>
              <a:rPr lang="en-US" sz="2000" dirty="0" smtClean="0"/>
              <a:t>is the City’s role?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if I am deposed?</a:t>
            </a:r>
          </a:p>
          <a:p>
            <a:pPr marL="742950" lvl="1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Experts</a:t>
            </a:r>
            <a:endParaRPr lang="en-US" sz="2400" b="1" dirty="0" smtClean="0"/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Why and how are they used</a:t>
            </a:r>
            <a:r>
              <a:rPr lang="en-US" sz="2000" dirty="0" smtClean="0"/>
              <a:t>?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Expensive</a:t>
            </a:r>
            <a:endParaRPr lang="en-US" sz="2000" dirty="0" smtClean="0"/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Types</a:t>
            </a:r>
            <a:endParaRPr lang="en-US" sz="2000" dirty="0" smtClean="0"/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Causation</a:t>
            </a:r>
          </a:p>
          <a:p>
            <a:pPr marL="1657350" lvl="3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Damages</a:t>
            </a:r>
          </a:p>
          <a:p>
            <a:pPr marL="685800" lvl="1" indent="-28575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400050" lvl="1" indent="0">
              <a:buNone/>
            </a:pPr>
            <a:r>
              <a:rPr lang="en-US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592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848600" cy="334962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The Litigation </a:t>
            </a:r>
            <a:r>
              <a:rPr lang="en-US" sz="2800" dirty="0" smtClean="0">
                <a:latin typeface="+mj-lt"/>
              </a:rPr>
              <a:t>Process</a:t>
            </a:r>
            <a:endParaRPr lang="en-US" sz="28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219199"/>
            <a:ext cx="76962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Motion for Summary Judgment (MSJ)</a:t>
            </a:r>
            <a:endParaRPr lang="en-US" sz="2400" b="1" dirty="0" smtClean="0"/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Why and how </a:t>
            </a:r>
            <a:r>
              <a:rPr lang="en-US" sz="2000" dirty="0" smtClean="0"/>
              <a:t>is it used?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Eliminate Causes of Action and defendants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Leverage in settlement</a:t>
            </a:r>
            <a:endParaRPr lang="en-US" sz="2000" dirty="0" smtClean="0"/>
          </a:p>
          <a:p>
            <a:pPr marL="742950" lvl="1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ADR </a:t>
            </a:r>
            <a:r>
              <a:rPr lang="en-US" sz="2400" b="1" dirty="0" smtClean="0"/>
              <a:t>and </a:t>
            </a:r>
            <a:r>
              <a:rPr lang="en-US" sz="2400" b="1" dirty="0" smtClean="0"/>
              <a:t>Settlements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Arbitrations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Mandatory Settlement Conference (MSC)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Mediation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Structures</a:t>
            </a:r>
            <a:endParaRPr lang="en-US" sz="2000" dirty="0" smtClean="0"/>
          </a:p>
          <a:p>
            <a:pPr marL="742950" lvl="1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Trial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Unpredictable</a:t>
            </a:r>
            <a:r>
              <a:rPr lang="en-US" sz="2000" b="1" dirty="0" smtClean="0"/>
              <a:t> </a:t>
            </a:r>
            <a:r>
              <a:rPr lang="en-US" sz="2000" dirty="0" smtClean="0"/>
              <a:t>and</a:t>
            </a:r>
            <a:r>
              <a:rPr lang="en-US" sz="2000" b="1" dirty="0" smtClean="0"/>
              <a:t> </a:t>
            </a:r>
            <a:r>
              <a:rPr lang="en-US" sz="2000" dirty="0" smtClean="0"/>
              <a:t>Costly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Decision Factors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City Role</a:t>
            </a:r>
            <a:endParaRPr lang="en-US" sz="2000" dirty="0" smtClean="0"/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if I am called to testify?</a:t>
            </a:r>
            <a:endParaRPr lang="en-US" sz="2000" b="1" dirty="0" smtClean="0"/>
          </a:p>
          <a:p>
            <a:pPr marL="742950" lvl="1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Appeals</a:t>
            </a:r>
          </a:p>
          <a:p>
            <a:pPr marL="400050" lvl="1" indent="0">
              <a:buNone/>
            </a:pPr>
            <a:r>
              <a:rPr lang="en-US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016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848600" cy="334962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Questions?</a:t>
            </a:r>
            <a:endParaRPr lang="en-US" sz="2800" dirty="0">
              <a:latin typeface="+mj-lt"/>
            </a:endParaRPr>
          </a:p>
        </p:txBody>
      </p:sp>
      <p:pic>
        <p:nvPicPr>
          <p:cNvPr id="8194" name="Picture 2" descr="C:\Users\tbaber\AppData\Local\Microsoft\Windows\INetCache\IE\LS4FKK0S\question-mark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44650"/>
            <a:ext cx="47625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3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848600" cy="334962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What is Litigation </a:t>
            </a:r>
            <a:r>
              <a:rPr lang="en-US" sz="2800" dirty="0" smtClean="0">
                <a:latin typeface="+mj-lt"/>
              </a:rPr>
              <a:t>Management?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72000"/>
          </a:xfrm>
        </p:spPr>
        <p:txBody>
          <a:bodyPr/>
          <a:lstStyle/>
          <a:p>
            <a:pPr lvl="0"/>
            <a:r>
              <a:rPr lang="en-US" sz="2000" dirty="0" smtClean="0"/>
              <a:t>	</a:t>
            </a:r>
            <a:r>
              <a:rPr lang="en-US" sz="2800" dirty="0" smtClean="0">
                <a:latin typeface="+mn-lt"/>
              </a:rPr>
              <a:t>Applying best practices to control legal defense costs </a:t>
            </a:r>
            <a:r>
              <a:rPr lang="en-US" sz="2800" dirty="0">
                <a:latin typeface="+mn-lt"/>
              </a:rPr>
              <a:t>balanced with executing a strategy </a:t>
            </a:r>
            <a:r>
              <a:rPr lang="en-US" sz="2800" dirty="0" smtClean="0">
                <a:latin typeface="+mn-lt"/>
              </a:rPr>
              <a:t>to achieve </a:t>
            </a:r>
            <a:r>
              <a:rPr lang="en-US" sz="2800" dirty="0">
                <a:latin typeface="+mn-lt"/>
              </a:rPr>
              <a:t>the best </a:t>
            </a:r>
            <a:r>
              <a:rPr lang="en-US" sz="2800" dirty="0" smtClean="0">
                <a:latin typeface="+mn-lt"/>
              </a:rPr>
              <a:t>outcome</a:t>
            </a:r>
            <a:r>
              <a:rPr lang="en-US" sz="2800" dirty="0" smtClean="0">
                <a:latin typeface="+mn-lt"/>
              </a:rPr>
              <a:t>.</a:t>
            </a:r>
          </a:p>
          <a:p>
            <a:pPr lvl="0"/>
            <a:endParaRPr lang="en-US" sz="2800" dirty="0" smtClean="0">
              <a:latin typeface="+mn-lt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n-lt"/>
              </a:rPr>
              <a:t>Guided by litigation </a:t>
            </a:r>
            <a:r>
              <a:rPr lang="en-US" sz="2800" dirty="0">
                <a:latin typeface="+mn-lt"/>
              </a:rPr>
              <a:t>p</a:t>
            </a:r>
            <a:r>
              <a:rPr lang="en-US" sz="2800" dirty="0" smtClean="0">
                <a:latin typeface="+mn-lt"/>
              </a:rPr>
              <a:t>olicies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n-lt"/>
              </a:rPr>
              <a:t>Experience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+mn-lt"/>
              </a:rPr>
              <a:t>Legal and political environment</a:t>
            </a:r>
            <a:endParaRPr lang="en-US" sz="2800" dirty="0" smtClean="0">
              <a:latin typeface="+mn-lt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2800" dirty="0">
              <a:latin typeface="+mn-lt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848600" cy="334962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Why is Litigation Management Important?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2400" dirty="0" smtClean="0"/>
              <a:t>Most </a:t>
            </a:r>
            <a:r>
              <a:rPr lang="en-US" sz="2400" dirty="0"/>
              <a:t>costly part of a liability </a:t>
            </a:r>
            <a:r>
              <a:rPr lang="en-US" sz="2400" dirty="0" smtClean="0"/>
              <a:t>program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i="1" dirty="0" smtClean="0"/>
              <a:t>SCORE’s </a:t>
            </a:r>
            <a:r>
              <a:rPr lang="en-US" sz="2000" i="1" dirty="0"/>
              <a:t>litigation </a:t>
            </a:r>
            <a:r>
              <a:rPr lang="en-US" sz="2000" i="1" dirty="0" smtClean="0"/>
              <a:t>history-last five years</a:t>
            </a:r>
            <a:endParaRPr lang="en-US" sz="2000" i="1" dirty="0"/>
          </a:p>
          <a:p>
            <a:pPr lvl="2"/>
            <a:r>
              <a:rPr lang="en-US" sz="2000" dirty="0" smtClean="0"/>
              <a:t>Litigation rate</a:t>
            </a:r>
            <a:endParaRPr lang="en-US" sz="2000" dirty="0"/>
          </a:p>
          <a:p>
            <a:pPr lvl="2"/>
            <a:endParaRPr lang="en-US" dirty="0" smtClean="0"/>
          </a:p>
          <a:p>
            <a:pPr lvl="2"/>
            <a:endParaRPr lang="en-US" sz="2000" dirty="0"/>
          </a:p>
          <a:p>
            <a:pPr lvl="2"/>
            <a:r>
              <a:rPr lang="en-US" sz="2000" dirty="0" smtClean="0"/>
              <a:t>Legal </a:t>
            </a:r>
            <a:r>
              <a:rPr lang="en-US" sz="2000" dirty="0"/>
              <a:t>costs vs</a:t>
            </a:r>
            <a:r>
              <a:rPr lang="en-US" sz="2000" dirty="0" smtClean="0"/>
              <a:t>. Loss payments &amp; </a:t>
            </a:r>
            <a:r>
              <a:rPr lang="en-US" sz="2000" dirty="0"/>
              <a:t>total </a:t>
            </a:r>
            <a:r>
              <a:rPr lang="en-US" sz="2000" dirty="0" smtClean="0"/>
              <a:t>incurred</a:t>
            </a:r>
          </a:p>
          <a:p>
            <a:pPr marL="1371600" lvl="3" indent="0">
              <a:buNone/>
            </a:pPr>
            <a:r>
              <a:rPr lang="en-US" i="1" dirty="0" smtClean="0"/>
              <a:t>All Claims</a:t>
            </a:r>
          </a:p>
          <a:p>
            <a:pPr lvl="3"/>
            <a:endParaRPr lang="en-US" dirty="0"/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		      </a:t>
            </a:r>
            <a:r>
              <a:rPr lang="en-US" sz="2000" i="1" dirty="0" smtClean="0"/>
              <a:t>Litigated Claims</a:t>
            </a:r>
          </a:p>
          <a:p>
            <a:pPr lvl="0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14267"/>
              </p:ext>
            </p:extLst>
          </p:nvPr>
        </p:nvGraphicFramePr>
        <p:xfrm>
          <a:off x="1524000" y="2438400"/>
          <a:ext cx="5181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524000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</a:t>
                      </a:r>
                      <a:r>
                        <a:rPr lang="en-US" baseline="0" dirty="0" smtClean="0"/>
                        <a:t>l Claims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Litigated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Litigation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242231"/>
              </p:ext>
            </p:extLst>
          </p:nvPr>
        </p:nvGraphicFramePr>
        <p:xfrm>
          <a:off x="1524000" y="39624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Incurred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Loss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Paid/Reserved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Legal Costs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1,356,078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1,097,266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241,886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217380"/>
              </p:ext>
            </p:extLst>
          </p:nvPr>
        </p:nvGraphicFramePr>
        <p:xfrm>
          <a:off x="1524000" y="51816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Incurred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Loss Paid/Reserved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Legal Costs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320,779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54,503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241,886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9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848600" cy="334962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Why is Litigation Management Important?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2400" dirty="0" smtClean="0"/>
              <a:t>Trials are unpredictable and can have costly outcomes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/>
              <a:t>Large runaway verdicts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/>
              <a:t>Plaintiff Attorney’s fee exposure in civil </a:t>
            </a:r>
            <a:r>
              <a:rPr lang="en-US" sz="2000" dirty="0"/>
              <a:t>r</a:t>
            </a:r>
            <a:r>
              <a:rPr lang="en-US" sz="2000" dirty="0" smtClean="0"/>
              <a:t>ights cases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/>
              <a:t>Adverse publicity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/>
              <a:t>Creates bad law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/>
              <a:t>Invites more claims and lawsuits</a:t>
            </a:r>
            <a:endParaRPr lang="en-US" sz="20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lvl="2">
              <a:buFont typeface="Wingdings" panose="05000000000000000000" pitchFamily="2" charset="2"/>
              <a:buChar char="Ø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3565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848600" cy="334962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The Litigation </a:t>
            </a:r>
            <a:r>
              <a:rPr lang="en-US" sz="2800" dirty="0" smtClean="0">
                <a:latin typeface="+mj-lt"/>
              </a:rPr>
              <a:t>Process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5105400"/>
          </a:xfrm>
        </p:spPr>
        <p:txBody>
          <a:bodyPr/>
          <a:lstStyle/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2400" b="1" dirty="0" smtClean="0"/>
              <a:t>The Complaint</a:t>
            </a:r>
          </a:p>
          <a:p>
            <a:pPr marL="1257300" lvl="2" indent="-457200"/>
            <a:r>
              <a:rPr lang="en-US" dirty="0" smtClean="0"/>
              <a:t>What if the City is served?</a:t>
            </a:r>
          </a:p>
          <a:p>
            <a:pPr marL="1257300" lvl="2" indent="-457200"/>
            <a:r>
              <a:rPr lang="en-US" dirty="0" smtClean="0"/>
              <a:t>Venue </a:t>
            </a:r>
            <a:r>
              <a:rPr lang="en-US" dirty="0" smtClean="0"/>
              <a:t>– State Court </a:t>
            </a:r>
            <a:r>
              <a:rPr lang="en-US" dirty="0" smtClean="0"/>
              <a:t>vs </a:t>
            </a:r>
            <a:r>
              <a:rPr lang="en-US" dirty="0" smtClean="0"/>
              <a:t>Federal Court</a:t>
            </a:r>
            <a:endParaRPr lang="en-US" dirty="0" smtClean="0"/>
          </a:p>
          <a:p>
            <a:pPr marL="1257300" lvl="2" indent="-457200"/>
            <a:r>
              <a:rPr lang="en-US" dirty="0" smtClean="0"/>
              <a:t>Elements of the Complaint </a:t>
            </a:r>
          </a:p>
          <a:p>
            <a:pPr marL="400050" lvl="1" indent="0">
              <a:buNone/>
            </a:pPr>
            <a:r>
              <a:rPr lang="en-US" sz="1600" dirty="0" smtClean="0"/>
              <a:t> </a:t>
            </a:r>
            <a:endParaRPr lang="en-US" sz="1600" dirty="0" smtClean="0"/>
          </a:p>
          <a:p>
            <a:pPr marL="400050" lvl="1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199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848600" cy="334962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The Litigation </a:t>
            </a:r>
            <a:r>
              <a:rPr lang="en-US" sz="2800" dirty="0" smtClean="0">
                <a:latin typeface="+mj-lt"/>
              </a:rPr>
              <a:t>Process:  The Complaint	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238690"/>
              </p:ext>
            </p:extLst>
          </p:nvPr>
        </p:nvGraphicFramePr>
        <p:xfrm>
          <a:off x="2590800" y="990599"/>
          <a:ext cx="4003964" cy="5181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Acrobat Document" r:id="rId3" imgW="3886174" imgH="5029097" progId="AcroExch.Document.DC">
                  <p:embed/>
                </p:oleObj>
              </mc:Choice>
              <mc:Fallback>
                <p:oleObj name="Acrobat Document" r:id="rId3" imgW="3886174" imgH="50290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990599"/>
                        <a:ext cx="4003964" cy="5181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4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848600" cy="334962"/>
          </a:xfrm>
        </p:spPr>
        <p:txBody>
          <a:bodyPr/>
          <a:lstStyle/>
          <a:p>
            <a:r>
              <a:rPr lang="en-US" sz="2800" dirty="0"/>
              <a:t>The Litigation Process:  The Complaint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308795"/>
              </p:ext>
            </p:extLst>
          </p:nvPr>
        </p:nvGraphicFramePr>
        <p:xfrm>
          <a:off x="2743200" y="1066800"/>
          <a:ext cx="4003964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Acrobat Document" r:id="rId3" imgW="3886174" imgH="5029097" progId="AcroExch.Document.DC">
                  <p:embed/>
                </p:oleObj>
              </mc:Choice>
              <mc:Fallback>
                <p:oleObj name="Acrobat Document" r:id="rId3" imgW="3886174" imgH="50290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1066800"/>
                        <a:ext cx="4003964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05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848600" cy="334962"/>
          </a:xfrm>
        </p:spPr>
        <p:txBody>
          <a:bodyPr/>
          <a:lstStyle/>
          <a:p>
            <a:r>
              <a:rPr lang="en-US" sz="2800" dirty="0"/>
              <a:t>The Litigation Process:  The Complaint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987074"/>
              </p:ext>
            </p:extLst>
          </p:nvPr>
        </p:nvGraphicFramePr>
        <p:xfrm>
          <a:off x="2628900" y="914400"/>
          <a:ext cx="3886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Acrobat Document" r:id="rId3" imgW="3886174" imgH="5029097" progId="AcroExch.Document.DC">
                  <p:embed/>
                </p:oleObj>
              </mc:Choice>
              <mc:Fallback>
                <p:oleObj name="Acrobat Document" r:id="rId3" imgW="3886174" imgH="50290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8900" y="914400"/>
                        <a:ext cx="3886200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2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848600" cy="334962"/>
          </a:xfrm>
        </p:spPr>
        <p:txBody>
          <a:bodyPr/>
          <a:lstStyle/>
          <a:p>
            <a:r>
              <a:rPr lang="en-US" sz="2800" dirty="0"/>
              <a:t>The Litigation Process:  The Complaint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230575"/>
              </p:ext>
            </p:extLst>
          </p:nvPr>
        </p:nvGraphicFramePr>
        <p:xfrm>
          <a:off x="2590800" y="1066800"/>
          <a:ext cx="3886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Acrobat Document" r:id="rId3" imgW="3886174" imgH="5029097" progId="AcroExch.Document.DC">
                  <p:embed/>
                </p:oleObj>
              </mc:Choice>
              <mc:Fallback>
                <p:oleObj name="Acrobat Document" r:id="rId3" imgW="3886174" imgH="50290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1066800"/>
                        <a:ext cx="3886200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6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E6DC3ED99DC443A20E49EB6B299606" ma:contentTypeVersion="2" ma:contentTypeDescription="Create a new document." ma:contentTypeScope="" ma:versionID="2fb7566b2811cb705bb11e2b9761e0d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E240BDE-DE37-4CF3-98DE-19E44F8CFF62}"/>
</file>

<file path=customXml/itemProps2.xml><?xml version="1.0" encoding="utf-8"?>
<ds:datastoreItem xmlns:ds="http://schemas.openxmlformats.org/officeDocument/2006/customXml" ds:itemID="{7DD7C597-F208-4EE8-9F11-4B7023D825E5}"/>
</file>

<file path=customXml/itemProps3.xml><?xml version="1.0" encoding="utf-8"?>
<ds:datastoreItem xmlns:ds="http://schemas.openxmlformats.org/officeDocument/2006/customXml" ds:itemID="{FB48F980-FDAE-416E-87D1-FF0A3A034319}"/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336</Words>
  <Application>Microsoft Office PowerPoint</Application>
  <PresentationFormat>On-screen Show (4:3)</PresentationFormat>
  <Paragraphs>111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Acrobat Document</vt:lpstr>
      <vt:lpstr>PowerPoint Presentation</vt:lpstr>
      <vt:lpstr>What is Litigation Management?</vt:lpstr>
      <vt:lpstr>Why is Litigation Management Important?</vt:lpstr>
      <vt:lpstr>Why is Litigation Management Important?</vt:lpstr>
      <vt:lpstr>The Litigation Process</vt:lpstr>
      <vt:lpstr>The Litigation Process:  The Complaint </vt:lpstr>
      <vt:lpstr>The Litigation Process:  The Complaint</vt:lpstr>
      <vt:lpstr>The Litigation Process:  The Complaint</vt:lpstr>
      <vt:lpstr>The Litigation Process:  The Complaint</vt:lpstr>
      <vt:lpstr>The Litigation Process:  The Complaint</vt:lpstr>
      <vt:lpstr>The Litigation Process:  The Complaint</vt:lpstr>
      <vt:lpstr>The Litigation Process</vt:lpstr>
      <vt:lpstr>The Litigation Process</vt:lpstr>
      <vt:lpstr>The Litigation Process</vt:lpstr>
      <vt:lpstr>Questions?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SCORE York Liability Lessons Learned Litigation Process 11-2-18</dc:title>
  <dc:creator>Cory.Jones</dc:creator>
  <cp:lastModifiedBy>Baber, Tom</cp:lastModifiedBy>
  <cp:revision>96</cp:revision>
  <dcterms:created xsi:type="dcterms:W3CDTF">2012-03-07T20:26:54Z</dcterms:created>
  <dcterms:modified xsi:type="dcterms:W3CDTF">2018-11-01T22:20:29Z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0x01010062E6DC3ED99DC443A20E49EB6B299606</vt:lpwstr>
  </property>
</Properties>
</file>