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4"/>
  </p:notesMasterIdLst>
  <p:handoutMasterIdLst>
    <p:handoutMasterId r:id="rId35"/>
  </p:handoutMasterIdLst>
  <p:sldIdLst>
    <p:sldId id="353" r:id="rId2"/>
    <p:sldId id="296" r:id="rId3"/>
    <p:sldId id="298" r:id="rId4"/>
    <p:sldId id="316" r:id="rId5"/>
    <p:sldId id="320" r:id="rId6"/>
    <p:sldId id="337" r:id="rId7"/>
    <p:sldId id="302" r:id="rId8"/>
    <p:sldId id="303" r:id="rId9"/>
    <p:sldId id="304" r:id="rId10"/>
    <p:sldId id="305" r:id="rId11"/>
    <p:sldId id="359" r:id="rId12"/>
    <p:sldId id="355" r:id="rId13"/>
    <p:sldId id="315" r:id="rId14"/>
    <p:sldId id="318" r:id="rId15"/>
    <p:sldId id="307" r:id="rId16"/>
    <p:sldId id="308" r:id="rId17"/>
    <p:sldId id="338" r:id="rId18"/>
    <p:sldId id="340" r:id="rId19"/>
    <p:sldId id="347" r:id="rId20"/>
    <p:sldId id="349" r:id="rId21"/>
    <p:sldId id="352" r:id="rId22"/>
    <p:sldId id="350" r:id="rId23"/>
    <p:sldId id="358" r:id="rId24"/>
    <p:sldId id="351" r:id="rId25"/>
    <p:sldId id="342" r:id="rId26"/>
    <p:sldId id="360" r:id="rId27"/>
    <p:sldId id="343" r:id="rId28"/>
    <p:sldId id="344" r:id="rId29"/>
    <p:sldId id="348" r:id="rId30"/>
    <p:sldId id="361" r:id="rId31"/>
    <p:sldId id="322" r:id="rId32"/>
    <p:sldId id="362" r:id="rId33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EEC100"/>
    <a:srgbClr val="196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95078" autoAdjust="0"/>
  </p:normalViewPr>
  <p:slideViewPr>
    <p:cSldViewPr>
      <p:cViewPr varScale="1">
        <p:scale>
          <a:sx n="70" d="100"/>
          <a:sy n="70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190" y="96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23672354577802E-2"/>
          <c:y val="1.8903683508212775E-2"/>
          <c:w val="0.87124685024889659"/>
          <c:h val="0.72236295833921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Line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211-4FF8-9224-466EDDD054EB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211-4FF8-9224-466EDDD054EB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211-4FF8-9224-466EDDD054E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211-4FF8-9224-466EDDD054EB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211-4FF8-9224-466EDDD054EB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211-4FF8-9224-466EDDD054EB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211-4FF8-9224-466EDDD054EB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211-4FF8-9224-466EDDD054EB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2"/>
              </a:solidFill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211-4FF8-9224-466EDDD054E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+mj-lt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Commercial Property</c:v>
                </c:pt>
                <c:pt idx="1">
                  <c:v>General Liability</c:v>
                </c:pt>
                <c:pt idx="2">
                  <c:v>Umbrella</c:v>
                </c:pt>
                <c:pt idx="3">
                  <c:v>Workers Comp</c:v>
                </c:pt>
                <c:pt idx="4">
                  <c:v>Construction</c:v>
                </c:pt>
                <c:pt idx="5">
                  <c:v>Business Interruption</c:v>
                </c:pt>
                <c:pt idx="6">
                  <c:v>Surety</c:v>
                </c:pt>
                <c:pt idx="7">
                  <c:v>D&amp;O</c:v>
                </c:pt>
                <c:pt idx="8">
                  <c:v>EPL</c:v>
                </c:pt>
                <c:pt idx="9">
                  <c:v>Commercial Auto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 formatCode="0.00%">
                  <c:v>-5.1999999999999998E-2</c:v>
                </c:pt>
                <c:pt idx="1">
                  <c:v>-3.2000000000000001E-2</c:v>
                </c:pt>
                <c:pt idx="2" formatCode="0.00%">
                  <c:v>-2.5000000000000001E-2</c:v>
                </c:pt>
                <c:pt idx="3" formatCode="0.00%">
                  <c:v>-0.03</c:v>
                </c:pt>
                <c:pt idx="4" formatCode="0.00%">
                  <c:v>-2.1999999999999999E-2</c:v>
                </c:pt>
                <c:pt idx="5" formatCode="0.00%">
                  <c:v>-0.02</c:v>
                </c:pt>
                <c:pt idx="6" formatCode="0.00%">
                  <c:v>-3.0000000000000001E-3</c:v>
                </c:pt>
                <c:pt idx="7" formatCode="0.00%">
                  <c:v>3.0000000000000001E-3</c:v>
                </c:pt>
                <c:pt idx="8" formatCode="0.00%">
                  <c:v>7.0000000000000001E-3</c:v>
                </c:pt>
                <c:pt idx="9" formatCode="0.00%">
                  <c:v>3.5999999999999997E-2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211-4FF8-9224-466EDDD05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521378040"/>
        <c:axId val="239833760"/>
      </c:barChart>
      <c:catAx>
        <c:axId val="521378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+mj-lt"/>
                <a:cs typeface="Times New Roman" pitchFamily="18" charset="0"/>
              </a:defRPr>
            </a:pPr>
            <a:endParaRPr lang="en-US"/>
          </a:p>
        </c:txPr>
        <c:crossAx val="239833760"/>
        <c:crosses val="autoZero"/>
        <c:auto val="1"/>
        <c:lblAlgn val="ctr"/>
        <c:lblOffset val="100"/>
        <c:noMultiLvlLbl val="0"/>
      </c:catAx>
      <c:valAx>
        <c:axId val="239833760"/>
        <c:scaling>
          <c:orientation val="minMax"/>
          <c:min val="-0.1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+mj-lt"/>
                <a:cs typeface="Times New Roman" pitchFamily="18" charset="0"/>
              </a:defRPr>
            </a:pPr>
            <a:endParaRPr lang="en-US"/>
          </a:p>
        </c:txPr>
        <c:crossAx val="521378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$14,178 </a:t>
            </a:r>
          </a:p>
        </c:rich>
      </c:tx>
      <c:layout>
        <c:manualLayout>
          <c:xMode val="edge"/>
          <c:yMode val="edge"/>
          <c:x val="0.68154818676383688"/>
          <c:y val="1.872676927419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899331345742922E-2"/>
          <c:y val="3.2339828064104251E-2"/>
          <c:w val="0.88466364193915492"/>
          <c:h val="0.68594763952103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$14,178 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24"/>
            <c:invertIfNegative val="0"/>
            <c:bubble3D val="0"/>
            <c:spPr>
              <a:solidFill>
                <a:srgbClr val="002060"/>
              </a:solidFill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06-437E-BEAC-7CC61E7C6898}"/>
              </c:ext>
            </c:extLst>
          </c:dPt>
          <c:dLbls>
            <c:dLbl>
              <c:idx val="9"/>
              <c:tx>
                <c:rich>
                  <a:bodyPr rot="0" vert="horz"/>
                  <a:lstStyle/>
                  <a:p>
                    <a:pPr>
                      <a:defRPr sz="1300" b="0">
                        <a:solidFill>
                          <a:schemeClr val="tx2"/>
                        </a:solidFill>
                        <a:latin typeface="+mj-lt"/>
                        <a:cs typeface="Times New Roman" panose="02020603050405020304" pitchFamily="18" charset="0"/>
                      </a:defRPr>
                    </a:pPr>
                    <a:fld id="{145FEDBA-B21B-46F7-B915-1F08E9ECDB21}" type="VALUE">
                      <a:rPr lang="en-US" sz="1300">
                        <a:latin typeface="+mj-lt"/>
                      </a:rPr>
                      <a:pPr>
                        <a:defRPr sz="1300" b="0">
                          <a:solidFill>
                            <a:schemeClr val="tx2"/>
                          </a:solidFill>
                          <a:latin typeface="+mj-lt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0">
                    <a:solidFill>
                      <a:schemeClr val="tx2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Sheet1!$B$1:$Z$1</c:f>
              <c:strCache>
                <c:ptCount val="25"/>
                <c:pt idx="0">
                  <c:v>92</c:v>
                </c:pt>
                <c:pt idx="1">
                  <c:v>93</c:v>
                </c:pt>
                <c:pt idx="2">
                  <c:v>94</c:v>
                </c:pt>
                <c:pt idx="3">
                  <c:v>95</c:v>
                </c:pt>
                <c:pt idx="4">
                  <c:v>96</c:v>
                </c:pt>
                <c:pt idx="5">
                  <c:v>97</c:v>
                </c:pt>
                <c:pt idx="6">
                  <c:v>98</c:v>
                </c:pt>
                <c:pt idx="7">
                  <c:v>99</c:v>
                </c:pt>
                <c:pt idx="8">
                  <c:v>00</c:v>
                </c:pt>
                <c:pt idx="9">
                  <c:v>01</c:v>
                </c:pt>
                <c:pt idx="10">
                  <c:v>02</c:v>
                </c:pt>
                <c:pt idx="11">
                  <c:v>03</c:v>
                </c:pt>
                <c:pt idx="12">
                  <c:v>04</c:v>
                </c:pt>
                <c:pt idx="13">
                  <c:v>05</c:v>
                </c:pt>
                <c:pt idx="14">
                  <c:v>06</c:v>
                </c:pt>
                <c:pt idx="15">
                  <c:v>07</c:v>
                </c:pt>
                <c:pt idx="16">
                  <c:v>08</c:v>
                </c:pt>
                <c:pt idx="17">
                  <c:v>09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13</c:v>
                </c:pt>
                <c:pt idx="22">
                  <c:v>14</c:v>
                </c:pt>
                <c:pt idx="23">
                  <c:v>15</c:v>
                </c:pt>
                <c:pt idx="24">
                  <c:v>16:Q1</c:v>
                </c:pt>
              </c:strCache>
            </c:strRef>
          </c:cat>
          <c:val>
            <c:numRef>
              <c:f>Sheet1!$B$2:$Z$2</c:f>
              <c:numCache>
                <c:formatCode>"$"#,##0_);[Red]\("$"#,##0\)</c:formatCode>
                <c:ptCount val="25"/>
                <c:pt idx="0">
                  <c:v>5840</c:v>
                </c:pt>
                <c:pt idx="1">
                  <c:v>19316</c:v>
                </c:pt>
                <c:pt idx="2">
                  <c:v>10870</c:v>
                </c:pt>
                <c:pt idx="3">
                  <c:v>20598</c:v>
                </c:pt>
                <c:pt idx="4">
                  <c:v>24404</c:v>
                </c:pt>
                <c:pt idx="5">
                  <c:v>36819</c:v>
                </c:pt>
                <c:pt idx="6">
                  <c:v>30773</c:v>
                </c:pt>
                <c:pt idx="7">
                  <c:v>21865</c:v>
                </c:pt>
                <c:pt idx="8">
                  <c:v>20559</c:v>
                </c:pt>
                <c:pt idx="9" formatCode="&quot;$&quot;#,##0_);\(&quot;$&quot;#,##0\)">
                  <c:v>-6970</c:v>
                </c:pt>
                <c:pt idx="10">
                  <c:v>3046</c:v>
                </c:pt>
                <c:pt idx="11">
                  <c:v>30029</c:v>
                </c:pt>
                <c:pt idx="12">
                  <c:v>38501</c:v>
                </c:pt>
                <c:pt idx="13">
                  <c:v>44155</c:v>
                </c:pt>
                <c:pt idx="14">
                  <c:v>65777</c:v>
                </c:pt>
                <c:pt idx="15">
                  <c:v>62496</c:v>
                </c:pt>
                <c:pt idx="16">
                  <c:v>3043</c:v>
                </c:pt>
                <c:pt idx="17">
                  <c:v>28672</c:v>
                </c:pt>
                <c:pt idx="18">
                  <c:v>35204</c:v>
                </c:pt>
                <c:pt idx="19">
                  <c:v>19456</c:v>
                </c:pt>
                <c:pt idx="20">
                  <c:v>33522</c:v>
                </c:pt>
                <c:pt idx="21">
                  <c:v>63784</c:v>
                </c:pt>
                <c:pt idx="22">
                  <c:v>55870</c:v>
                </c:pt>
                <c:pt idx="23">
                  <c:v>56622</c:v>
                </c:pt>
                <c:pt idx="24">
                  <c:v>13916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06-437E-BEAC-7CC61E7C68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239834544"/>
        <c:axId val="239834936"/>
      </c:barChart>
      <c:catAx>
        <c:axId val="239834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300" b="0" i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pPr>
            <a:endParaRPr lang="en-US"/>
          </a:p>
        </c:txPr>
        <c:crossAx val="239834936"/>
        <c:crosses val="autoZero"/>
        <c:auto val="1"/>
        <c:lblAlgn val="ctr"/>
        <c:lblOffset val="100"/>
        <c:noMultiLvlLbl val="0"/>
      </c:catAx>
      <c:valAx>
        <c:axId val="239834936"/>
        <c:scaling>
          <c:orientation val="minMax"/>
          <c:max val="80000"/>
          <c:min val="-10000"/>
        </c:scaling>
        <c:delete val="0"/>
        <c:axPos val="l"/>
        <c:numFmt formatCode="&quot;$&quot;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pPr>
            <a:endParaRPr lang="en-US"/>
          </a:p>
        </c:txPr>
        <c:crossAx val="239834544"/>
        <c:crosses val="autoZero"/>
        <c:crossBetween val="between"/>
        <c:majorUnit val="10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Category 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73773810627874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15E-48CE-9FA0-D701675EEC6A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15E-48CE-9FA0-D701675EEC6A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  <a:latin typeface="+mj-lt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Sheet1!$B$1:$Q$1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16*</c:v>
                </c:pt>
              </c:strCache>
            </c:strRef>
          </c:cat>
          <c:val>
            <c:numRef>
              <c:f>Sheet1!$B$2:$Q$2</c:f>
              <c:numCache>
                <c:formatCode>"$"#,##0.00_);[Red]\("$"#,##0.00\)</c:formatCode>
                <c:ptCount val="16"/>
                <c:pt idx="0">
                  <c:v>38.9</c:v>
                </c:pt>
                <c:pt idx="1">
                  <c:v>37.1</c:v>
                </c:pt>
                <c:pt idx="2">
                  <c:v>36.700000000000003</c:v>
                </c:pt>
                <c:pt idx="3">
                  <c:v>38.700000000000003</c:v>
                </c:pt>
                <c:pt idx="4">
                  <c:v>39.6</c:v>
                </c:pt>
                <c:pt idx="5">
                  <c:v>49.5</c:v>
                </c:pt>
                <c:pt idx="6">
                  <c:v>52.3</c:v>
                </c:pt>
                <c:pt idx="7">
                  <c:v>54.6</c:v>
                </c:pt>
                <c:pt idx="8">
                  <c:v>51.2</c:v>
                </c:pt>
                <c:pt idx="9">
                  <c:v>47.1</c:v>
                </c:pt>
                <c:pt idx="10">
                  <c:v>47.57</c:v>
                </c:pt>
                <c:pt idx="11">
                  <c:v>49.19</c:v>
                </c:pt>
                <c:pt idx="12">
                  <c:v>48.01</c:v>
                </c:pt>
                <c:pt idx="13">
                  <c:v>47.34</c:v>
                </c:pt>
                <c:pt idx="14">
                  <c:v>46.15</c:v>
                </c:pt>
                <c:pt idx="15">
                  <c:v>43.57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5E-48CE-9FA0-D701675EE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520543816"/>
        <c:axId val="520544208"/>
      </c:barChart>
      <c:catAx>
        <c:axId val="520543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+mj-lt"/>
                <a:cs typeface="Times New Roman" pitchFamily="18" charset="0"/>
              </a:defRPr>
            </a:pPr>
            <a:endParaRPr lang="en-US"/>
          </a:p>
        </c:txPr>
        <c:crossAx val="520544208"/>
        <c:crosses val="autoZero"/>
        <c:auto val="1"/>
        <c:lblAlgn val="ctr"/>
        <c:lblOffset val="100"/>
        <c:noMultiLvlLbl val="0"/>
      </c:catAx>
      <c:valAx>
        <c:axId val="520544208"/>
        <c:scaling>
          <c:orientation val="minMax"/>
          <c:max val="60"/>
          <c:min val="3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+mj-lt"/>
                <a:cs typeface="Times New Roman" pitchFamily="18" charset="0"/>
              </a:defRPr>
            </a:pPr>
            <a:endParaRPr lang="en-US"/>
          </a:p>
        </c:txPr>
        <c:crossAx val="520543816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78869913871454E-2"/>
          <c:y val="7.7995993942058722E-2"/>
          <c:w val="0.92682181886794901"/>
          <c:h val="0.70761919397886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Surplus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189-4486-A018-1012272E0F61}"/>
              </c:ext>
            </c:extLst>
          </c:dPt>
          <c:dPt>
            <c:idx val="36"/>
            <c:invertIfNegative val="0"/>
            <c:bubble3D val="0"/>
            <c:spPr>
              <a:solidFill>
                <a:srgbClr val="002060"/>
              </a:solidFill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189-4486-A018-1012272E0F61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chemeClr val="tx2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Sheet1!$B$1:$AL$1</c:f>
              <c:strCache>
                <c:ptCount val="37"/>
                <c:pt idx="0">
                  <c:v>06:Q4</c:v>
                </c:pt>
                <c:pt idx="1">
                  <c:v>07:Q1</c:v>
                </c:pt>
                <c:pt idx="2">
                  <c:v>07:Q2</c:v>
                </c:pt>
                <c:pt idx="3">
                  <c:v>07:Q3</c:v>
                </c:pt>
                <c:pt idx="4">
                  <c:v>07:Q4</c:v>
                </c:pt>
                <c:pt idx="5">
                  <c:v>08:Q1</c:v>
                </c:pt>
                <c:pt idx="6">
                  <c:v>08:Q2</c:v>
                </c:pt>
                <c:pt idx="7">
                  <c:v>08:Q3</c:v>
                </c:pt>
                <c:pt idx="8">
                  <c:v>08:Q4</c:v>
                </c:pt>
                <c:pt idx="9">
                  <c:v>09:Q1</c:v>
                </c:pt>
                <c:pt idx="10">
                  <c:v>09:Q2</c:v>
                </c:pt>
                <c:pt idx="11">
                  <c:v>09:Q3</c:v>
                </c:pt>
                <c:pt idx="12">
                  <c:v>09:Q4</c:v>
                </c:pt>
                <c:pt idx="13">
                  <c:v>10:Q1</c:v>
                </c:pt>
                <c:pt idx="14">
                  <c:v>10:Q2</c:v>
                </c:pt>
                <c:pt idx="15">
                  <c:v>10:Q3</c:v>
                </c:pt>
                <c:pt idx="16">
                  <c:v>10:Q4</c:v>
                </c:pt>
                <c:pt idx="17">
                  <c:v>11:Q1</c:v>
                </c:pt>
                <c:pt idx="18">
                  <c:v>11:Q2</c:v>
                </c:pt>
                <c:pt idx="19">
                  <c:v>11:Q3</c:v>
                </c:pt>
                <c:pt idx="20">
                  <c:v>11:Q4</c:v>
                </c:pt>
                <c:pt idx="21">
                  <c:v>12:Q1</c:v>
                </c:pt>
                <c:pt idx="22">
                  <c:v>12:Q2</c:v>
                </c:pt>
                <c:pt idx="23">
                  <c:v>12:Q3</c:v>
                </c:pt>
                <c:pt idx="24">
                  <c:v>12:Q4</c:v>
                </c:pt>
                <c:pt idx="25">
                  <c:v>13:Q1</c:v>
                </c:pt>
                <c:pt idx="26">
                  <c:v>13:Q2</c:v>
                </c:pt>
                <c:pt idx="27">
                  <c:v>13:Q3</c:v>
                </c:pt>
                <c:pt idx="28">
                  <c:v>13:Q4</c:v>
                </c:pt>
                <c:pt idx="29">
                  <c:v>14:Q1</c:v>
                </c:pt>
                <c:pt idx="30">
                  <c:v>14:Q2</c:v>
                </c:pt>
                <c:pt idx="31">
                  <c:v>14:Q3</c:v>
                </c:pt>
                <c:pt idx="32">
                  <c:v>14:Q4</c:v>
                </c:pt>
                <c:pt idx="33">
                  <c:v>15:Q1</c:v>
                </c:pt>
                <c:pt idx="34">
                  <c:v>15:Q2</c:v>
                </c:pt>
                <c:pt idx="35">
                  <c:v>15:Q4</c:v>
                </c:pt>
                <c:pt idx="36">
                  <c:v>15:Q42</c:v>
                </c:pt>
              </c:strCache>
            </c:strRef>
          </c:cat>
          <c:val>
            <c:numRef>
              <c:f>Sheet1!$B$2:$AL$2</c:f>
              <c:numCache>
                <c:formatCode>"$"#,##0_);[Red]\("$"#,##0\)</c:formatCode>
                <c:ptCount val="37"/>
                <c:pt idx="0">
                  <c:v>487.1</c:v>
                </c:pt>
                <c:pt idx="1">
                  <c:v>496.6</c:v>
                </c:pt>
                <c:pt idx="2">
                  <c:v>512.79999999999995</c:v>
                </c:pt>
                <c:pt idx="3">
                  <c:v>521.79999999999995</c:v>
                </c:pt>
                <c:pt idx="4">
                  <c:v>517.9</c:v>
                </c:pt>
                <c:pt idx="5">
                  <c:v>515.6</c:v>
                </c:pt>
                <c:pt idx="6">
                  <c:v>505</c:v>
                </c:pt>
                <c:pt idx="7">
                  <c:v>478.5</c:v>
                </c:pt>
                <c:pt idx="8">
                  <c:v>455.57</c:v>
                </c:pt>
                <c:pt idx="9" formatCode="&quot;$&quot;#,##0_);\(&quot;$&quot;#,##0\)">
                  <c:v>437.1</c:v>
                </c:pt>
                <c:pt idx="10">
                  <c:v>463</c:v>
                </c:pt>
                <c:pt idx="11">
                  <c:v>490.8</c:v>
                </c:pt>
                <c:pt idx="12">
                  <c:v>511.46</c:v>
                </c:pt>
                <c:pt idx="13">
                  <c:v>540.70000000000005</c:v>
                </c:pt>
                <c:pt idx="14">
                  <c:v>530.53</c:v>
                </c:pt>
                <c:pt idx="15">
                  <c:v>544.79999999999995</c:v>
                </c:pt>
                <c:pt idx="16">
                  <c:v>559.25</c:v>
                </c:pt>
                <c:pt idx="17">
                  <c:v>566.51</c:v>
                </c:pt>
                <c:pt idx="18">
                  <c:v>559.05999999999995</c:v>
                </c:pt>
                <c:pt idx="19">
                  <c:v>538.6</c:v>
                </c:pt>
                <c:pt idx="20">
                  <c:v>550.30999999999995</c:v>
                </c:pt>
                <c:pt idx="21">
                  <c:v>570.66999999999996</c:v>
                </c:pt>
                <c:pt idx="22">
                  <c:v>567.77</c:v>
                </c:pt>
                <c:pt idx="23">
                  <c:v>583.49</c:v>
                </c:pt>
                <c:pt idx="24">
                  <c:v>586.87</c:v>
                </c:pt>
                <c:pt idx="25">
                  <c:v>607.74</c:v>
                </c:pt>
                <c:pt idx="26">
                  <c:v>613.99</c:v>
                </c:pt>
                <c:pt idx="27">
                  <c:v>624.37</c:v>
                </c:pt>
                <c:pt idx="28">
                  <c:v>653.38</c:v>
                </c:pt>
                <c:pt idx="29">
                  <c:v>662</c:v>
                </c:pt>
                <c:pt idx="30">
                  <c:v>671.58</c:v>
                </c:pt>
                <c:pt idx="31">
                  <c:v>673.93</c:v>
                </c:pt>
                <c:pt idx="32">
                  <c:v>675.23</c:v>
                </c:pt>
                <c:pt idx="33">
                  <c:v>671.9</c:v>
                </c:pt>
                <c:pt idx="34">
                  <c:v>672.44</c:v>
                </c:pt>
                <c:pt idx="35">
                  <c:v>673.69</c:v>
                </c:pt>
                <c:pt idx="36">
                  <c:v>676.26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89-4486-A018-1012272E0F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520545384"/>
        <c:axId val="520545776"/>
      </c:barChart>
      <c:catAx>
        <c:axId val="520545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 rot="-5400000" vert="horz"/>
          <a:lstStyle/>
          <a:p>
            <a:pPr>
              <a:defRPr sz="1200" b="0" i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pPr>
            <a:endParaRPr lang="en-US"/>
          </a:p>
        </c:txPr>
        <c:crossAx val="520545776"/>
        <c:crosses val="autoZero"/>
        <c:auto val="1"/>
        <c:lblAlgn val="ctr"/>
        <c:lblOffset val="100"/>
        <c:noMultiLvlLbl val="0"/>
      </c:catAx>
      <c:valAx>
        <c:axId val="520545776"/>
        <c:scaling>
          <c:orientation val="minMax"/>
          <c:max val="700"/>
          <c:min val="400"/>
        </c:scaling>
        <c:delete val="0"/>
        <c:axPos val="l"/>
        <c:numFmt formatCode="&quot;$&quot;#,##0_);[Red]\(&quot;$&quot;#,##0\)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pPr>
            <a:endParaRPr lang="en-US"/>
          </a:p>
        </c:txPr>
        <c:crossAx val="520545384"/>
        <c:crosses val="autoZero"/>
        <c:crossBetween val="between"/>
        <c:majorUnit val="10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76995919890275E-2"/>
          <c:y val="5.6363723034250732E-2"/>
          <c:w val="0.93138277568444716"/>
          <c:h val="0.594083134970049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2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26-4C00-BD17-61BE2A9B663C}"/>
              </c:ext>
            </c:extLst>
          </c:dPt>
          <c:dLbls>
            <c:dLbl>
              <c:idx val="16"/>
              <c:layout>
                <c:manualLayout>
                  <c:x val="-1.50150150150161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Sheet1!$C$1:$AD$1</c:f>
              <c:strCache>
                <c:ptCount val="28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16*</c:v>
                </c:pt>
              </c:strCache>
            </c:strRef>
          </c:cat>
          <c:val>
            <c:numRef>
              <c:f>Sheet1!$C$2:$AD$2</c:f>
              <c:numCache>
                <c:formatCode>General</c:formatCode>
                <c:ptCount val="28"/>
                <c:pt idx="0">
                  <c:v>14.434511280000001</c:v>
                </c:pt>
                <c:pt idx="1">
                  <c:v>4.959285661</c:v>
                </c:pt>
                <c:pt idx="2">
                  <c:v>8.2379817949999996</c:v>
                </c:pt>
                <c:pt idx="3">
                  <c:v>38.942249359999998</c:v>
                </c:pt>
                <c:pt idx="4">
                  <c:v>9.0731213759999996</c:v>
                </c:pt>
                <c:pt idx="5">
                  <c:v>27.229674490000001</c:v>
                </c:pt>
                <c:pt idx="6">
                  <c:v>12.980749790000001</c:v>
                </c:pt>
                <c:pt idx="7">
                  <c:v>11.289849889999999</c:v>
                </c:pt>
                <c:pt idx="8">
                  <c:v>3.9076284110000001</c:v>
                </c:pt>
                <c:pt idx="9">
                  <c:v>14.774753329999999</c:v>
                </c:pt>
                <c:pt idx="10">
                  <c:v>11.929092539999999</c:v>
                </c:pt>
                <c:pt idx="11">
                  <c:v>6.3305642329999996</c:v>
                </c:pt>
                <c:pt idx="12">
                  <c:v>35.776967239999998</c:v>
                </c:pt>
                <c:pt idx="13">
                  <c:v>7.8049464559999997</c:v>
                </c:pt>
                <c:pt idx="14">
                  <c:v>16.774964180000001</c:v>
                </c:pt>
                <c:pt idx="15">
                  <c:v>34.714999630000001</c:v>
                </c:pt>
                <c:pt idx="16">
                  <c:v>75.657459840000001</c:v>
                </c:pt>
                <c:pt idx="17">
                  <c:v>10.86712492</c:v>
                </c:pt>
                <c:pt idx="18">
                  <c:v>7.701842804</c:v>
                </c:pt>
                <c:pt idx="19">
                  <c:v>30.075335290000002</c:v>
                </c:pt>
                <c:pt idx="20">
                  <c:v>11.815678520000001</c:v>
                </c:pt>
                <c:pt idx="21">
                  <c:v>14.877856980000001</c:v>
                </c:pt>
                <c:pt idx="22">
                  <c:v>34.642827070000003</c:v>
                </c:pt>
                <c:pt idx="23">
                  <c:v>36.086278200000002</c:v>
                </c:pt>
                <c:pt idx="24">
                  <c:v>13.108980000000001</c:v>
                </c:pt>
                <c:pt idx="25">
                  <c:v>15.5</c:v>
                </c:pt>
                <c:pt idx="26">
                  <c:v>15.2</c:v>
                </c:pt>
                <c:pt idx="27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26-4C00-BD17-61BE2A9B6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520547344"/>
        <c:axId val="204669528"/>
      </c:barChart>
      <c:catAx>
        <c:axId val="520547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defRPr>
            </a:pPr>
            <a:endParaRPr lang="en-US"/>
          </a:p>
        </c:txPr>
        <c:crossAx val="204669528"/>
        <c:crosses val="autoZero"/>
        <c:auto val="1"/>
        <c:lblAlgn val="ctr"/>
        <c:lblOffset val="100"/>
        <c:noMultiLvlLbl val="0"/>
      </c:catAx>
      <c:valAx>
        <c:axId val="20466952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defRPr>
            </a:pPr>
            <a:endParaRPr lang="en-US"/>
          </a:p>
        </c:txPr>
        <c:crossAx val="52054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70759366234014E-2"/>
          <c:y val="4.7876886482939626E-2"/>
          <c:w val="0.933990532540658"/>
          <c:h val="0.70244299540682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WC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0A4-426D-BD6F-27E2C0B7EB82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0A4-426D-BD6F-27E2C0B7EB82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0A4-426D-BD6F-27E2C0B7EB82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0A4-426D-BD6F-27E2C0B7EB82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0A4-426D-BD6F-27E2C0B7EB82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0A4-426D-BD6F-27E2C0B7EB8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A4-426D-BD6F-27E2C0B7EB82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A4-426D-BD6F-27E2C0B7EB8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solidFill>
                      <a:schemeClr val="tx2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Sheet1!$B$1:$W$1</c:f>
              <c:strCache>
                <c:ptCount val="22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03</c:v>
                </c:pt>
                <c:pt idx="10">
                  <c:v>04</c:v>
                </c:pt>
                <c:pt idx="11">
                  <c:v>05</c:v>
                </c:pt>
                <c:pt idx="12">
                  <c:v>06</c:v>
                </c:pt>
                <c:pt idx="13">
                  <c:v>07</c:v>
                </c:pt>
                <c:pt idx="14">
                  <c:v>08</c:v>
                </c:pt>
                <c:pt idx="15">
                  <c:v>09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  <c:pt idx="20">
                  <c:v>14</c:v>
                </c:pt>
                <c:pt idx="21">
                  <c:v>15P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102</c:v>
                </c:pt>
                <c:pt idx="1">
                  <c:v>97</c:v>
                </c:pt>
                <c:pt idx="2">
                  <c:v>100</c:v>
                </c:pt>
                <c:pt idx="3">
                  <c:v>101</c:v>
                </c:pt>
                <c:pt idx="4">
                  <c:v>107</c:v>
                </c:pt>
                <c:pt idx="5">
                  <c:v>115.3</c:v>
                </c:pt>
                <c:pt idx="6">
                  <c:v>118.2</c:v>
                </c:pt>
                <c:pt idx="7">
                  <c:v>121.7</c:v>
                </c:pt>
                <c:pt idx="8">
                  <c:v>112.6</c:v>
                </c:pt>
                <c:pt idx="9">
                  <c:v>108.6</c:v>
                </c:pt>
                <c:pt idx="10">
                  <c:v>105.1</c:v>
                </c:pt>
                <c:pt idx="11">
                  <c:v>102.7</c:v>
                </c:pt>
                <c:pt idx="12">
                  <c:v>98.5</c:v>
                </c:pt>
                <c:pt idx="13">
                  <c:v>103.5</c:v>
                </c:pt>
                <c:pt idx="14">
                  <c:v>104.5</c:v>
                </c:pt>
                <c:pt idx="15">
                  <c:v>110.6</c:v>
                </c:pt>
                <c:pt idx="16">
                  <c:v>115</c:v>
                </c:pt>
                <c:pt idx="17">
                  <c:v>115</c:v>
                </c:pt>
                <c:pt idx="18">
                  <c:v>109</c:v>
                </c:pt>
                <c:pt idx="19">
                  <c:v>102</c:v>
                </c:pt>
                <c:pt idx="20">
                  <c:v>100</c:v>
                </c:pt>
                <c:pt idx="21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0A4-426D-BD6F-27E2C0B7E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04670704"/>
        <c:axId val="204671096"/>
      </c:barChart>
      <c:catAx>
        <c:axId val="204670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+mj-lt"/>
                <a:cs typeface="Times New Roman" pitchFamily="18" charset="0"/>
              </a:defRPr>
            </a:pPr>
            <a:endParaRPr lang="en-US"/>
          </a:p>
        </c:txPr>
        <c:crossAx val="204671096"/>
        <c:crosses val="autoZero"/>
        <c:auto val="1"/>
        <c:lblAlgn val="ctr"/>
        <c:lblOffset val="100"/>
        <c:noMultiLvlLbl val="0"/>
      </c:catAx>
      <c:valAx>
        <c:axId val="204671096"/>
        <c:scaling>
          <c:orientation val="minMax"/>
          <c:max val="125"/>
          <c:min val="8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+mj-lt"/>
                <a:cs typeface="Times New Roman" pitchFamily="18" charset="0"/>
              </a:defRPr>
            </a:pPr>
            <a:endParaRPr lang="en-US"/>
          </a:p>
        </c:txPr>
        <c:crossAx val="204670704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3696338605319E-2"/>
          <c:y val="3.9870534764887201E-2"/>
          <c:w val="0.84996766029246329"/>
          <c:h val="0.72995629854841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# Data Breaches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50800"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C6F-4D04-A5DB-B75F03154FF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C6F-4D04-A5DB-B75F03154FF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C6F-4D04-A5DB-B75F03154FF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C6F-4D04-A5DB-B75F03154FF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C6F-4D04-A5DB-B75F03154FF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C6F-4D04-A5DB-B75F03154FF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C6F-4D04-A5DB-B75F03154FF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C6F-4D04-A5DB-B75F03154FF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C6F-4D04-A5DB-B75F03154F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C6F-4D04-A5DB-B75F03154FF3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C6F-4D04-A5DB-B75F03154FF3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C6F-4D04-A5DB-B75F03154FF3}"/>
              </c:ext>
            </c:extLst>
          </c:dPt>
          <c:dLbls>
            <c:dLbl>
              <c:idx val="1"/>
              <c:layout>
                <c:manualLayout>
                  <c:x val="-1.9025738378420014E-3"/>
                  <c:y val="-1.630414967568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596691922943593E-2"/>
                  <c:y val="-1.311947164869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512869189209919E-4"/>
                  <c:y val="-7.7669374439304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8051476756839676E-3"/>
                  <c:y val="4.031104722965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9025738378419838E-3"/>
                  <c:y val="-2.6086639481101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9760234844686938E-17"/>
                  <c:y val="3.2608299351377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7564345946048206E-3"/>
                  <c:y val="-1.630414967568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-2.282580954596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9025738378419838E-3"/>
                  <c:y val="-3.2608299351377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7.6102953513679352E-3"/>
                  <c:y val="-6.5216598702754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9.512869189209919E-4"/>
                  <c:y val="-3.912995922165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C6F-4D04-A5DB-B75F03154FF3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157</c:v>
                </c:pt>
                <c:pt idx="1">
                  <c:v>321</c:v>
                </c:pt>
                <c:pt idx="2">
                  <c:v>446</c:v>
                </c:pt>
                <c:pt idx="3">
                  <c:v>656</c:v>
                </c:pt>
                <c:pt idx="4">
                  <c:v>498</c:v>
                </c:pt>
                <c:pt idx="5">
                  <c:v>662</c:v>
                </c:pt>
                <c:pt idx="6">
                  <c:v>419</c:v>
                </c:pt>
                <c:pt idx="7">
                  <c:v>470</c:v>
                </c:pt>
                <c:pt idx="8" formatCode="&quot;$&quot;#,##0_);[Red]\(&quot;$&quot;#,##0\)">
                  <c:v>614</c:v>
                </c:pt>
                <c:pt idx="9" formatCode="&quot;$&quot;#,##0_);[Red]\(&quot;$&quot;#,##0\)">
                  <c:v>783</c:v>
                </c:pt>
                <c:pt idx="10">
                  <c:v>780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C6F-4D04-A5DB-B75F03154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04671488"/>
        <c:axId val="204671880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# Records Exposed (Millions)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triangle"/>
            <c:size val="12"/>
            <c:spPr>
              <a:solidFill>
                <a:srgbClr val="FF0000"/>
              </a:solidFill>
              <a:ln w="38100"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3.1012138984404615E-2"/>
                  <c:y val="-6.315316282973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77118613402938E-2"/>
                  <c:y val="-7.262613725419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385707244372028E-3"/>
                  <c:y val="1.578829070743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3976178740626942E-4"/>
                  <c:y val="-5.3680188405278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7590471496247329E-3"/>
                  <c:y val="-3.7891897697843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3976178740620047E-4"/>
                  <c:y val="-3.4734239556356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3976178740620047E-4"/>
                  <c:y val="2.5261265131895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C6F-4D04-A5DB-B75F03154FF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3257639670041247E-2"/>
                  <c:y val="-3.0632984901277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C6F-4D04-A5DB-B75F03154FF3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Sheet1!$B$3:$L$3</c:f>
              <c:numCache>
                <c:formatCode>0.00%</c:formatCode>
                <c:ptCount val="11"/>
                <c:pt idx="0">
                  <c:v>66.900000000000006</c:v>
                </c:pt>
                <c:pt idx="1">
                  <c:v>19.100000000000001</c:v>
                </c:pt>
                <c:pt idx="2">
                  <c:v>127.7</c:v>
                </c:pt>
                <c:pt idx="3">
                  <c:v>35.700000000000003</c:v>
                </c:pt>
                <c:pt idx="4">
                  <c:v>222.5</c:v>
                </c:pt>
                <c:pt idx="5">
                  <c:v>16.2</c:v>
                </c:pt>
                <c:pt idx="6">
                  <c:v>22.9</c:v>
                </c:pt>
                <c:pt idx="7">
                  <c:v>17.5</c:v>
                </c:pt>
                <c:pt idx="8">
                  <c:v>92</c:v>
                </c:pt>
                <c:pt idx="9">
                  <c:v>85.6</c:v>
                </c:pt>
                <c:pt idx="10" formatCode="General">
                  <c:v>177.86600000000001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BC6F-4D04-A5DB-B75F03154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72664"/>
        <c:axId val="204672272"/>
      </c:lineChart>
      <c:catAx>
        <c:axId val="204671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rgbClr val="414042"/>
                </a:solidFill>
                <a:latin typeface="+mj-lt"/>
                <a:cs typeface="Times New Roman" panose="02020603050405020304" pitchFamily="18" charset="0"/>
              </a:defRPr>
            </a:pPr>
            <a:endParaRPr lang="en-US"/>
          </a:p>
        </c:txPr>
        <c:crossAx val="204671880"/>
        <c:crosses val="autoZero"/>
        <c:auto val="1"/>
        <c:lblAlgn val="ctr"/>
        <c:lblOffset val="100"/>
        <c:noMultiLvlLbl val="0"/>
      </c:catAx>
      <c:valAx>
        <c:axId val="204671880"/>
        <c:scaling>
          <c:orientation val="minMax"/>
          <c:max val="800"/>
          <c:min val="10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rgbClr val="414042"/>
                </a:solidFill>
                <a:latin typeface="+mj-lt"/>
                <a:cs typeface="Times New Roman" panose="02020603050405020304" pitchFamily="18" charset="0"/>
              </a:defRPr>
            </a:pPr>
            <a:endParaRPr lang="en-US"/>
          </a:p>
        </c:txPr>
        <c:crossAx val="204671488"/>
        <c:crosses val="autoZero"/>
        <c:crossBetween val="between"/>
        <c:majorUnit val="100"/>
      </c:valAx>
      <c:valAx>
        <c:axId val="204672272"/>
        <c:scaling>
          <c:orientation val="minMax"/>
          <c:max val="225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414042"/>
                </a:solidFill>
                <a:latin typeface="+mj-lt"/>
                <a:cs typeface="Times New Roman" panose="02020603050405020304" pitchFamily="18" charset="0"/>
              </a:defRPr>
            </a:pPr>
            <a:endParaRPr lang="en-US"/>
          </a:p>
        </c:txPr>
        <c:crossAx val="204672664"/>
        <c:crosses val="max"/>
        <c:crossBetween val="between"/>
        <c:majorUnit val="20"/>
      </c:valAx>
      <c:catAx>
        <c:axId val="204672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67227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2626694133363143"/>
          <c:y val="0.88521937519144855"/>
          <c:w val="0.34746604333574588"/>
          <c:h val="6.7415752686247124E-2"/>
        </c:manualLayout>
      </c:layout>
      <c:overlay val="0"/>
      <c:txPr>
        <a:bodyPr/>
        <a:lstStyle/>
        <a:p>
          <a:pPr>
            <a:defRPr sz="1400" baseline="0">
              <a:solidFill>
                <a:srgbClr val="41404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41967" cy="465296"/>
          </a:xfrm>
          <a:prstGeom prst="rect">
            <a:avLst/>
          </a:prstGeom>
        </p:spPr>
        <p:txBody>
          <a:bodyPr vert="horz" lIns="93245" tIns="46622" rIns="93245" bIns="466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4" y="4"/>
            <a:ext cx="3041967" cy="465296"/>
          </a:xfrm>
          <a:prstGeom prst="rect">
            <a:avLst/>
          </a:prstGeom>
        </p:spPr>
        <p:txBody>
          <a:bodyPr vert="horz" lIns="93245" tIns="46622" rIns="93245" bIns="46622" rtlCol="0"/>
          <a:lstStyle>
            <a:lvl1pPr algn="r">
              <a:defRPr sz="1200"/>
            </a:lvl1pPr>
          </a:lstStyle>
          <a:p>
            <a:fld id="{6D67D015-B8E5-417C-92D4-DD5EBA05FC6D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9017"/>
            <a:ext cx="3041967" cy="465296"/>
          </a:xfrm>
          <a:prstGeom prst="rect">
            <a:avLst/>
          </a:prstGeom>
        </p:spPr>
        <p:txBody>
          <a:bodyPr vert="horz" lIns="93245" tIns="46622" rIns="93245" bIns="466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4" y="8839017"/>
            <a:ext cx="3041967" cy="465296"/>
          </a:xfrm>
          <a:prstGeom prst="rect">
            <a:avLst/>
          </a:prstGeom>
        </p:spPr>
        <p:txBody>
          <a:bodyPr vert="horz" lIns="93245" tIns="46622" rIns="93245" bIns="46622" rtlCol="0" anchor="b"/>
          <a:lstStyle>
            <a:lvl1pPr algn="r">
              <a:defRPr sz="1200"/>
            </a:lvl1pPr>
          </a:lstStyle>
          <a:p>
            <a:fld id="{0B7284BE-AC82-4C15-9E93-5A625278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4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42273" cy="464680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131" y="5"/>
            <a:ext cx="3042273" cy="464680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r">
              <a:defRPr sz="1200"/>
            </a:lvl1pPr>
          </a:lstStyle>
          <a:p>
            <a:fld id="{EEBA8C32-359A-483A-B7CA-19B85842A6F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1" tIns="44105" rIns="88211" bIns="44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299" y="4420624"/>
            <a:ext cx="5615330" cy="4186744"/>
          </a:xfrm>
          <a:prstGeom prst="rect">
            <a:avLst/>
          </a:prstGeom>
        </p:spPr>
        <p:txBody>
          <a:bodyPr vert="horz" lIns="88211" tIns="44105" rIns="88211" bIns="44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9711"/>
            <a:ext cx="3042273" cy="464680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131" y="8839711"/>
            <a:ext cx="3042273" cy="464680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r">
              <a:defRPr sz="1200"/>
            </a:lvl1pPr>
          </a:lstStyle>
          <a:p>
            <a:fld id="{6F680A9A-92C3-4691-99C0-B2D97774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9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76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31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2291" y="9043722"/>
            <a:ext cx="705807" cy="247904"/>
          </a:xfrm>
        </p:spPr>
        <p:txBody>
          <a:bodyPr/>
          <a:lstStyle/>
          <a:p>
            <a:pPr defTabSz="928104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28104">
                <a:defRPr/>
              </a:pPr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7963" y="582613"/>
            <a:ext cx="4062412" cy="3048000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1422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9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3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5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2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54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8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28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7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10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66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9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14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32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65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1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>
              <a:defRPr/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3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6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3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17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0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80A9A-92C3-4691-99C0-B2D97774DA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5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9392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77200" cy="4495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2400">
                <a:solidFill>
                  <a:schemeClr val="tx1"/>
                </a:solidFill>
              </a:defRPr>
            </a:lvl1pPr>
            <a:lvl2pPr>
              <a:spcBef>
                <a:spcPts val="700"/>
              </a:spcBef>
              <a:buClr>
                <a:srgbClr val="0070C0"/>
              </a:buClr>
              <a:defRPr sz="2000">
                <a:solidFill>
                  <a:schemeClr val="tx1"/>
                </a:solidFill>
              </a:defRPr>
            </a:lvl2pPr>
            <a:lvl3pPr>
              <a:spcBef>
                <a:spcPts val="700"/>
              </a:spcBef>
              <a:buClr>
                <a:srgbClr val="0070C0"/>
              </a:buClr>
              <a:defRPr sz="1800">
                <a:solidFill>
                  <a:schemeClr val="tx1"/>
                </a:solidFill>
              </a:defRPr>
            </a:lvl3pPr>
            <a:lvl4pPr>
              <a:spcBef>
                <a:spcPts val="700"/>
              </a:spcBef>
              <a:buClr>
                <a:srgbClr val="0070C0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700"/>
              </a:spcBef>
              <a:buClr>
                <a:srgbClr val="0070C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49250"/>
            <a:ext cx="8077200" cy="84613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304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52400" y="6553200"/>
            <a:ext cx="4800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800" dirty="0" smtClean="0"/>
              <a:t>© 2015 Alliant Insurance Services, Inc. All rights reserved.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3962400" cy="44958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724400" y="1676400"/>
            <a:ext cx="3962400" cy="44958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9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8318500" cy="10668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1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0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470" y="381000"/>
            <a:ext cx="8229203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>
                <a:solidFill>
                  <a:schemeClr val="bg2"/>
                </a:solidFill>
              </a:defRPr>
            </a:lvl1pPr>
          </a:lstStyle>
          <a:p>
            <a:pPr lvl="0" algn="l" defTabSz="816571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81250" y="6365875"/>
            <a:ext cx="1743075" cy="365125"/>
          </a:xfrm>
          <a:prstGeom prst="rect">
            <a:avLst/>
          </a:prstGeom>
        </p:spPr>
        <p:txBody>
          <a:bodyPr/>
          <a:lstStyle/>
          <a:p>
            <a:fld id="{38FEF1B9-86D0-4212-92BF-5E27F5ED88D7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43375" y="6365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8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1578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1578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1578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1578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1578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9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5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j.gov/topics/law-enforcement/officer-safety/use-of-force/pages/welcome.aspx#note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hack.org/technolog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fehack.org/author/alicia-princ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4952999"/>
            <a:ext cx="4191000" cy="1523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b="1" i="1" dirty="0" smtClean="0">
                <a:solidFill>
                  <a:schemeClr val="tx1"/>
                </a:solidFill>
              </a:rPr>
              <a:t>Small Cities Organized Risk Effort</a:t>
            </a:r>
          </a:p>
          <a:p>
            <a:r>
              <a:rPr lang="en-US" sz="1800" b="1" i="1" dirty="0" smtClean="0">
                <a:solidFill>
                  <a:schemeClr val="tx1"/>
                </a:solidFill>
              </a:rPr>
              <a:t>10/13/2016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1400" u="sng" dirty="0">
                <a:solidFill>
                  <a:schemeClr val="tx1"/>
                </a:solidFill>
              </a:rPr>
              <a:t/>
            </a:r>
            <a:br>
              <a:rPr lang="en-US" sz="1400" u="sng" dirty="0">
                <a:solidFill>
                  <a:schemeClr val="tx1"/>
                </a:solidFill>
              </a:rPr>
            </a:br>
            <a:r>
              <a:rPr lang="en-US" sz="1400" u="sng" dirty="0">
                <a:solidFill>
                  <a:schemeClr val="tx1"/>
                </a:solidFill>
              </a:rPr>
              <a:t>Presented by: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 Marcus Beverly</a:t>
            </a:r>
            <a:r>
              <a:rPr lang="en-US" sz="1400" u="sng" dirty="0">
                <a:solidFill>
                  <a:schemeClr val="tx1"/>
                </a:solidFill>
              </a:rPr>
              <a:t/>
            </a:r>
            <a:br>
              <a:rPr lang="en-US" sz="1400" u="sng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Alliant Insurance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907027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STATE OF THE     	INSURANCE 		MARKET 			2017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114800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400" b="1" i="1" dirty="0" smtClean="0">
                <a:solidFill>
                  <a:schemeClr val="bg1"/>
                </a:solidFill>
              </a:rPr>
              <a:t>(THIS INFORATION HAS BEEN CONSOLIDATED FROM </a:t>
            </a:r>
            <a:r>
              <a:rPr lang="en-US" sz="1400" b="1" i="1" dirty="0">
                <a:solidFill>
                  <a:schemeClr val="bg1"/>
                </a:solidFill>
              </a:rPr>
              <a:t>VARIOUS INDUSTRY SOURCES)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3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330670"/>
              </p:ext>
            </p:extLst>
          </p:nvPr>
        </p:nvGraphicFramePr>
        <p:xfrm>
          <a:off x="376236" y="1526464"/>
          <a:ext cx="8458200" cy="479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6236" y="246649"/>
            <a:ext cx="8077200" cy="846138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en-US" altLang="en-US" dirty="0" smtClean="0">
                <a:latin typeface="+mj-lt"/>
              </a:rPr>
              <a:t>U.S</a:t>
            </a:r>
            <a:r>
              <a:rPr lang="en-US" altLang="en-US" dirty="0">
                <a:latin typeface="+mj-lt"/>
              </a:rPr>
              <a:t>. Insured Catastrophe Losses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black">
          <a:xfrm>
            <a:off x="376237" y="148631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143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143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143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143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Arial" charset="0"/>
              </a:rPr>
              <a:t>($ Billions, $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2015)</a:t>
            </a:r>
            <a:endParaRPr lang="en-US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110"/>
          <p:cNvSpPr txBox="1">
            <a:spLocks noGrp="1" noChangeArrowheads="1"/>
          </p:cNvSpPr>
          <p:nvPr/>
        </p:nvSpPr>
        <p:spPr bwMode="auto">
          <a:xfrm>
            <a:off x="8839200" y="6664325"/>
            <a:ext cx="219075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10</a:t>
            </a:fld>
            <a:endParaRPr lang="en-US" altLang="en-US" sz="1050" dirty="0"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376236" y="5181600"/>
            <a:ext cx="8462964" cy="89042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+mj-lt"/>
                <a:cs typeface="Arial" charset="0"/>
              </a:rPr>
              <a:t>2013/14/15 were welcome respites from 2011/12, among the costliest years for insured disaster losses in us history.  2016 is off to a costlier start.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5638800" y="1260752"/>
            <a:ext cx="1828799" cy="803415"/>
          </a:xfrm>
          <a:prstGeom prst="wedgeRectCallout">
            <a:avLst>
              <a:gd name="adj1" fmla="val 52021"/>
              <a:gd name="adj2" fmla="val 138887"/>
            </a:avLst>
          </a:pr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was the 3</a:t>
            </a:r>
            <a:r>
              <a:rPr lang="en-US" sz="1300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most expensive year ever for insured CAT losses</a:t>
            </a:r>
            <a:endParaRPr lang="en-US" sz="1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6170728"/>
            <a:ext cx="9058275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  <a:latin typeface="+mj-lt"/>
              </a:rPr>
              <a:t>*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Through  6/30/16.  2016 figure stated in 2016 dollars.</a:t>
            </a:r>
          </a:p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Note: 2001 figure includes $20.3B for 9/11 losses reported through 12/31/01 ($25.9B 2011 dollars). Includes only business and personal property claims, business interruption and auto claims. </a:t>
            </a:r>
            <a:br>
              <a:rPr lang="en-US" sz="800" dirty="0">
                <a:solidFill>
                  <a:schemeClr val="tx2"/>
                </a:solidFill>
                <a:latin typeface="+mj-lt"/>
              </a:rPr>
            </a:br>
            <a:r>
              <a:rPr lang="en-US" sz="800" dirty="0">
                <a:solidFill>
                  <a:schemeClr val="tx2"/>
                </a:solidFill>
                <a:latin typeface="+mj-lt"/>
              </a:rPr>
              <a:t>Non-prop/BI losses = $12.2B ($15.6B in 2011 dollars.)  </a:t>
            </a:r>
          </a:p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Sources: Property Claims Service/ISO;  Insurance Information Institute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7591605" y="1223963"/>
            <a:ext cx="1247595" cy="1282064"/>
          </a:xfrm>
          <a:prstGeom prst="wedgeRectCallout">
            <a:avLst>
              <a:gd name="adj1" fmla="val 28790"/>
              <a:gd name="adj2" fmla="val 135561"/>
            </a:avLst>
          </a:prstGeom>
          <a:solidFill>
            <a:srgbClr val="002060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$11.0B in insured CAT losses through 6/30/16 </a:t>
            </a:r>
          </a:p>
        </p:txBody>
      </p:sp>
    </p:spTree>
    <p:extLst>
      <p:ext uri="{BB962C8B-B14F-4D97-AF65-F5344CB8AC3E}">
        <p14:creationId xmlns:p14="http://schemas.microsoft.com/office/powerpoint/2010/main" val="41679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63086"/>
            <a:ext cx="8077200" cy="846138"/>
          </a:xfrm>
        </p:spPr>
        <p:txBody>
          <a:bodyPr/>
          <a:lstStyle/>
          <a:p>
            <a:r>
              <a:rPr lang="en-US" dirty="0"/>
              <a:t>Loss Events </a:t>
            </a:r>
            <a:r>
              <a:rPr lang="en-US" altLang="en-US" spc="63" dirty="0" smtClean="0">
                <a:ea typeface="Times New Roman" charset="0"/>
                <a:cs typeface="Times New Roman" charset="0"/>
              </a:rPr>
              <a:t>Worldwide 2015</a:t>
            </a:r>
            <a:endParaRPr lang="en-US" dirty="0"/>
          </a:p>
        </p:txBody>
      </p:sp>
      <p:pic>
        <p:nvPicPr>
          <p:cNvPr id="26626" name="Picture 2" descr="http://www.iii.org/sites/default/files/graphs/world_nat_cats_loss_1st_qtr_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25836" cy="37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699580"/>
            <a:ext cx="716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© 2016 Munich Re, Geo Risks Research, </a:t>
            </a:r>
            <a:r>
              <a:rPr lang="en-US" sz="800" dirty="0" err="1"/>
              <a:t>NatCatSERVICE</a:t>
            </a:r>
            <a:r>
              <a:rPr lang="en-US" sz="800" dirty="0"/>
              <a:t>. As of March 2016.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199759" y="1203908"/>
            <a:ext cx="5630877" cy="511724"/>
          </a:xfrm>
          <a:prstGeom prst="wedgeRectCallout">
            <a:avLst>
              <a:gd name="adj1" fmla="val -62500"/>
              <a:gd name="adj2" fmla="val 9190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81639" tIns="81639" rIns="81639" bIns="81639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25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Global insured CAT losses totaled $27 billion in 2015, 21% below the $31 billion average over the past 30 years (1985-2014, adj. for inflation)</a:t>
            </a:r>
          </a:p>
        </p:txBody>
      </p:sp>
      <p:sp>
        <p:nvSpPr>
          <p:cNvPr id="7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11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110"/>
            <a:ext cx="8077200" cy="846138"/>
          </a:xfrm>
        </p:spPr>
        <p:txBody>
          <a:bodyPr/>
          <a:lstStyle/>
          <a:p>
            <a:r>
              <a:rPr lang="en-US" dirty="0" smtClean="0"/>
              <a:t>First Half </a:t>
            </a:r>
            <a:r>
              <a:rPr lang="en-US" dirty="0"/>
              <a:t>2016 </a:t>
            </a:r>
            <a:r>
              <a:rPr lang="en-US" dirty="0" smtClean="0"/>
              <a:t>Cat Losses by Type</a:t>
            </a:r>
            <a:br>
              <a:rPr lang="en-US" dirty="0" smtClean="0"/>
            </a:br>
            <a:r>
              <a:rPr lang="en-US" sz="1800" dirty="0"/>
              <a:t> </a:t>
            </a:r>
            <a:r>
              <a:rPr lang="en-US" sz="2000" dirty="0" smtClean="0"/>
              <a:t>- </a:t>
            </a:r>
            <a:r>
              <a:rPr lang="en-US" altLang="en-US" sz="2000" spc="100" dirty="0" smtClean="0">
                <a:ea typeface="Times New Roman" charset="0"/>
                <a:cs typeface="Times New Roman" charset="0"/>
              </a:rPr>
              <a:t>Severe </a:t>
            </a:r>
            <a:r>
              <a:rPr lang="en-US" altLang="en-US" sz="2000" spc="100" dirty="0">
                <a:ea typeface="Times New Roman" charset="0"/>
                <a:cs typeface="Times New Roman" charset="0"/>
              </a:rPr>
              <a:t>Thunderstorms Lead the Way</a:t>
            </a:r>
            <a:r>
              <a:rPr lang="en-US" altLang="en-US" sz="32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32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/>
          </a:p>
        </p:txBody>
      </p:sp>
      <p:graphicFrame>
        <p:nvGraphicFramePr>
          <p:cNvPr id="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18103"/>
              </p:ext>
            </p:extLst>
          </p:nvPr>
        </p:nvGraphicFramePr>
        <p:xfrm>
          <a:off x="304800" y="1295400"/>
          <a:ext cx="8534402" cy="5257798"/>
        </p:xfrm>
        <a:graphic>
          <a:graphicData uri="http://schemas.openxmlformats.org/drawingml/2006/table">
            <a:tbl>
              <a:tblPr/>
              <a:tblGrid>
                <a:gridCol w="2158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40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40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4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940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4878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j-lt"/>
                        </a:rPr>
                        <a:t>As of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latin typeface="+mj-lt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j-lt"/>
                        </a:rPr>
                        <a:t>July 12, 2016</a:t>
                      </a:r>
                    </a:p>
                  </a:txBody>
                  <a:tcPr marL="146304" marR="146304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j-lt"/>
                        </a:rPr>
                        <a:t>Number of Events</a:t>
                      </a:r>
                    </a:p>
                  </a:txBody>
                  <a:tcPr marL="146304" marR="146304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j-lt"/>
                        </a:rPr>
                        <a:t>Fatalities</a:t>
                      </a:r>
                    </a:p>
                  </a:txBody>
                  <a:tcPr marL="146304" marR="146304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j-lt"/>
                        </a:rPr>
                        <a:t>Estimated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+mj-lt"/>
                        </a:rPr>
                        <a:t> Overall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+mj-lt"/>
                        </a:rPr>
                        <a:t>Losses </a:t>
                      </a:r>
                      <a:br>
                        <a:rPr lang="en-US" sz="1200" b="1" baseline="0" dirty="0">
                          <a:solidFill>
                            <a:srgbClr val="FFFFFF"/>
                          </a:solidFill>
                          <a:latin typeface="+mj-lt"/>
                        </a:rPr>
                      </a:b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+mj-lt"/>
                        </a:rPr>
                        <a:t>(US $million)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146304" marR="146304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j-lt"/>
                        </a:rPr>
                        <a:t>Estimated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+mj-lt"/>
                        </a:rPr>
                        <a:t> Insured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+mj-lt"/>
                        </a:rPr>
                        <a:t>Losses </a:t>
                      </a:r>
                      <a:br>
                        <a:rPr lang="en-US" sz="1200" b="1" baseline="0" dirty="0">
                          <a:solidFill>
                            <a:srgbClr val="FFFFFF"/>
                          </a:solidFill>
                          <a:latin typeface="+mj-lt"/>
                        </a:rPr>
                      </a:b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+mj-lt"/>
                        </a:rPr>
                        <a:t>(US $million)*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146304" marR="146304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87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Severe Thunderstorm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baseline="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21</a:t>
                      </a:r>
                      <a:endParaRPr lang="en-US" sz="1200" i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baseline="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en-US" sz="1200" i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baseline="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11,600</a:t>
                      </a:r>
                      <a:endParaRPr lang="en-US" sz="1200" i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baseline="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8,500</a:t>
                      </a:r>
                      <a:endParaRPr lang="en-US" sz="1200" i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592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Winter Storms &amp; Cold Waves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baseline="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i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2,300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1,500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287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Flood, Flash Flood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87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Earthquake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&amp; Geophysical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287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Tropical Cyclone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5503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Wildfire, Heat Waves &amp; Drought</a:t>
                      </a:r>
                    </a:p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(ongoing drought conditions without loss estimation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for half the year)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Minor Losses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656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Totals</a:t>
                      </a:r>
                    </a:p>
                  </a:txBody>
                  <a:tcPr marL="146304" marR="146304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 i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3,390</a:t>
                      </a:r>
                      <a:endParaRPr lang="en-US" sz="1200" i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17,400</a:t>
                      </a:r>
                      <a:endParaRPr lang="en-US" sz="1200" i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11,000</a:t>
                      </a:r>
                    </a:p>
                  </a:txBody>
                  <a:tcPr marL="146304" marR="146304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12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203459"/>
              </p:ext>
            </p:extLst>
          </p:nvPr>
        </p:nvGraphicFramePr>
        <p:xfrm>
          <a:off x="137809" y="2151230"/>
          <a:ext cx="8646459" cy="322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1" name="Chart" r:id="rId3" imgW="8420074" imgH="3371773" progId="MSGraph.Chart.8">
                  <p:embed followColorScheme="full"/>
                </p:oleObj>
              </mc:Choice>
              <mc:Fallback>
                <p:oleObj name="Chart" r:id="rId3" imgW="8420074" imgH="33717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7809" y="2151230"/>
                        <a:ext cx="8646459" cy="32292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67" y="49272"/>
            <a:ext cx="6705600" cy="846138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Top 16 Most Costly Disasters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in U.S. History—Katrina Still Ranks #1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black">
          <a:xfrm>
            <a:off x="152400" y="1300206"/>
            <a:ext cx="3229132" cy="16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latin typeface="Arial" charset="0"/>
                <a:cs typeface="Arial" charset="0"/>
              </a:rPr>
              <a:t>(Insured Losses, </a:t>
            </a:r>
            <a:r>
              <a:rPr lang="en-US" sz="1200" b="1" dirty="0" smtClean="0">
                <a:latin typeface="Arial" charset="0"/>
                <a:cs typeface="Arial" charset="0"/>
              </a:rPr>
              <a:t>2014 </a:t>
            </a:r>
            <a:r>
              <a:rPr lang="en-US" sz="1200" b="1" dirty="0">
                <a:latin typeface="Arial" charset="0"/>
                <a:cs typeface="Arial" charset="0"/>
              </a:rPr>
              <a:t>Dollars, $ Billions</a:t>
            </a:r>
            <a:r>
              <a:rPr lang="en-US" sz="1200" b="1" dirty="0" smtClean="0">
                <a:latin typeface="Arial" charset="0"/>
                <a:cs typeface="Arial" charset="0"/>
              </a:rPr>
              <a:t>)</a:t>
            </a:r>
            <a:endParaRPr lang="en-US" sz="1200" b="1" dirty="0">
              <a:latin typeface="Arial" charset="0"/>
              <a:cs typeface="Arial" charset="0"/>
            </a:endParaRPr>
          </a:p>
        </p:txBody>
      </p:sp>
      <p:sp>
        <p:nvSpPr>
          <p:cNvPr id="11" name="Rectangle 110"/>
          <p:cNvSpPr txBox="1">
            <a:spLocks noGrp="1" noChangeArrowheads="1"/>
          </p:cNvSpPr>
          <p:nvPr/>
        </p:nvSpPr>
        <p:spPr bwMode="auto">
          <a:xfrm>
            <a:off x="8839200" y="6664325"/>
            <a:ext cx="219075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13</a:t>
            </a:fld>
            <a:endParaRPr lang="en-US" altLang="en-US" sz="1050" dirty="0">
              <a:latin typeface="Arial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4543532" y="1237822"/>
            <a:ext cx="2964426" cy="1187201"/>
          </a:xfrm>
          <a:prstGeom prst="wedgeRectCallout">
            <a:avLst>
              <a:gd name="adj1" fmla="val 15998"/>
              <a:gd name="adj2" fmla="val 151982"/>
            </a:avLst>
          </a:pr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torm Sandy in 2012 was the last mega-CAT to hit the US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blackWhite">
          <a:xfrm>
            <a:off x="1249776" y="2755931"/>
            <a:ext cx="1589504" cy="711200"/>
          </a:xfrm>
          <a:prstGeom prst="wedgeRectCallout">
            <a:avLst>
              <a:gd name="adj1" fmla="val 51498"/>
              <a:gd name="adj2" fmla="val 142415"/>
            </a:avLst>
          </a:prstGeom>
          <a:gradFill rotWithShape="1">
            <a:gsLst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blackWhite">
          <a:xfrm>
            <a:off x="3029355" y="2759293"/>
            <a:ext cx="1265424" cy="711200"/>
          </a:xfrm>
          <a:prstGeom prst="wedgeRectCallout">
            <a:avLst>
              <a:gd name="adj1" fmla="val -12752"/>
              <a:gd name="adj2" fmla="val 147146"/>
            </a:avLst>
          </a:prstGeom>
          <a:gradFill rotWithShape="1">
            <a:gsLst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blackWhite">
          <a:xfrm>
            <a:off x="1249776" y="5380445"/>
            <a:ext cx="6730174" cy="911227"/>
          </a:xfrm>
          <a:prstGeom prst="rect">
            <a:avLst/>
          </a:prstGeom>
          <a:solidFill>
            <a:srgbClr val="CC9900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Since 2004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04932" y="6324600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2014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74577"/>
              </p:ext>
            </p:extLst>
          </p:nvPr>
        </p:nvGraphicFramePr>
        <p:xfrm>
          <a:off x="182567" y="2460257"/>
          <a:ext cx="873283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Chart" r:id="rId5" imgW="8543971" imgH="3628921" progId="MSGraph.Chart.8">
                  <p:embed followColorScheme="full"/>
                </p:oleObj>
              </mc:Choice>
              <mc:Fallback>
                <p:oleObj name="Chart" r:id="rId5" imgW="8543971" imgH="36289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2567" y="2460257"/>
                        <a:ext cx="8732833" cy="3614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7" y="89152"/>
            <a:ext cx="6324600" cy="846138"/>
          </a:xfrm>
        </p:spPr>
        <p:txBody>
          <a:bodyPr>
            <a:noAutofit/>
          </a:bodyPr>
          <a:lstStyle/>
          <a:p>
            <a:r>
              <a:rPr lang="en-US" dirty="0"/>
              <a:t>P/C Insurance Industry </a:t>
            </a:r>
            <a:br>
              <a:rPr lang="en-US" dirty="0"/>
            </a:br>
            <a:r>
              <a:rPr lang="en-US" dirty="0"/>
              <a:t>Combined </a:t>
            </a:r>
            <a:r>
              <a:rPr lang="en-US" dirty="0" smtClean="0"/>
              <a:t>Ratio 2001–2016:Q1 </a:t>
            </a:r>
            <a:r>
              <a:rPr lang="en-US" sz="1600" dirty="0" smtClean="0"/>
              <a:t>(Est</a:t>
            </a:r>
            <a:r>
              <a:rPr lang="en-US" sz="1600" dirty="0"/>
              <a:t>.)*</a:t>
            </a:r>
            <a:endParaRPr lang="en-US" sz="1600" dirty="0" smtClean="0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71694" y="6000201"/>
            <a:ext cx="8643706" cy="678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900" dirty="0">
                <a:solidFill>
                  <a:schemeClr val="tx2"/>
                </a:solidFill>
                <a:latin typeface="+mj-lt"/>
              </a:rPr>
              <a:t>*</a:t>
            </a:r>
            <a:r>
              <a:rPr lang="en-US" sz="9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900" dirty="0">
                <a:solidFill>
                  <a:schemeClr val="tx2"/>
                </a:solidFill>
                <a:latin typeface="+mj-lt"/>
              </a:rPr>
              <a:t>Excludes Mortgage &amp; Financial Guaranty insurers 2008--2014. Including </a:t>
            </a:r>
            <a:r>
              <a:rPr lang="en-US" sz="900" dirty="0" err="1">
                <a:solidFill>
                  <a:schemeClr val="tx2"/>
                </a:solidFill>
                <a:latin typeface="+mj-lt"/>
              </a:rPr>
              <a:t>M&amp;FG</a:t>
            </a:r>
            <a:r>
              <a:rPr lang="en-US" sz="900" dirty="0">
                <a:solidFill>
                  <a:schemeClr val="tx2"/>
                </a:solidFill>
                <a:latin typeface="+mj-lt"/>
              </a:rPr>
              <a:t>, 2008=105.1, 2009=100.7, 2010=102.4, 2011=108.1; 2012:=103.2; 2013: = 96.1; 2014: = 97.0.                              </a:t>
            </a:r>
          </a:p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endParaRPr lang="en-US" sz="900" dirty="0" smtClean="0">
              <a:solidFill>
                <a:schemeClr val="tx2"/>
              </a:solidFill>
              <a:latin typeface="+mj-lt"/>
            </a:endParaRPr>
          </a:p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900" dirty="0" smtClean="0">
                <a:solidFill>
                  <a:schemeClr val="tx2"/>
                </a:solidFill>
                <a:latin typeface="+mj-lt"/>
              </a:rPr>
              <a:t>Sources</a:t>
            </a:r>
            <a:r>
              <a:rPr lang="en-US" sz="900" dirty="0">
                <a:solidFill>
                  <a:schemeClr val="tx2"/>
                </a:solidFill>
                <a:latin typeface="+mj-lt"/>
              </a:rPr>
              <a:t>: 2016 figure from ISO/Verisk; A.M. Best, ISO (2014-2015); Figure for 2010-2013 is from A.M. Best </a:t>
            </a:r>
            <a:r>
              <a:rPr lang="en-US" sz="900" dirty="0" err="1">
                <a:solidFill>
                  <a:schemeClr val="tx2"/>
                </a:solidFill>
                <a:latin typeface="+mj-lt"/>
              </a:rPr>
              <a:t>P&amp;C</a:t>
            </a:r>
            <a:r>
              <a:rPr lang="en-US" sz="900" dirty="0">
                <a:solidFill>
                  <a:schemeClr val="tx2"/>
                </a:solidFill>
                <a:latin typeface="+mj-lt"/>
              </a:rPr>
              <a:t> Review and Preview, Feb. 16, 2016.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271694" y="1198155"/>
            <a:ext cx="2799612" cy="828001"/>
          </a:xfrm>
          <a:prstGeom prst="wedgeRectCallout">
            <a:avLst>
              <a:gd name="adj1" fmla="val -18086"/>
              <a:gd name="adj2" fmla="val 138198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+mj-lt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3694097" y="1414480"/>
            <a:ext cx="1199717" cy="1721640"/>
          </a:xfrm>
          <a:prstGeom prst="wedgeRectCallout">
            <a:avLst>
              <a:gd name="adj1" fmla="val -21117"/>
              <a:gd name="adj2" fmla="val 159801"/>
            </a:avLst>
          </a:prstGeom>
          <a:solidFill>
            <a:schemeClr val="accent5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charset="0"/>
              </a:rPr>
              <a:t>Relatively low CAT losses, reserve releases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blackWhite">
          <a:xfrm>
            <a:off x="1579972" y="2186616"/>
            <a:ext cx="1711385" cy="1036810"/>
          </a:xfrm>
          <a:prstGeom prst="wedgeRectCallout">
            <a:avLst>
              <a:gd name="adj1" fmla="val 35307"/>
              <a:gd name="adj2" fmla="val 163519"/>
            </a:avLst>
          </a:prstGeom>
          <a:solidFill>
            <a:schemeClr val="bg2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charset="0"/>
              </a:rPr>
              <a:t>Heavy use of reinsurance lowered net losses</a:t>
            </a:r>
            <a:endParaRPr lang="en-US" sz="12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blackWhite">
          <a:xfrm>
            <a:off x="5028228" y="1387000"/>
            <a:ext cx="1018321" cy="1337570"/>
          </a:xfrm>
          <a:prstGeom prst="wedgeRectCallout">
            <a:avLst>
              <a:gd name="adj1" fmla="val -41655"/>
              <a:gd name="adj2" fmla="val 190888"/>
            </a:avLst>
          </a:prstGeom>
          <a:solidFill>
            <a:schemeClr val="accent6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+mj-lt"/>
                <a:cs typeface="Arial" charset="0"/>
              </a:rPr>
              <a:t>Relatively low CAT losses, reserve releases</a:t>
            </a:r>
          </a:p>
        </p:txBody>
      </p:sp>
      <p:sp>
        <p:nvSpPr>
          <p:cNvPr id="22" name="PPTShape_1"/>
          <p:cNvSpPr>
            <a:spLocks noChangeArrowheads="1"/>
          </p:cNvSpPr>
          <p:nvPr/>
        </p:nvSpPr>
        <p:spPr bwMode="blackWhite">
          <a:xfrm>
            <a:off x="6066427" y="1304581"/>
            <a:ext cx="1102786" cy="1565584"/>
          </a:xfrm>
          <a:prstGeom prst="wedgeRectCallout">
            <a:avLst>
              <a:gd name="adj1" fmla="val -44561"/>
              <a:gd name="adj2" fmla="val 123082"/>
            </a:avLst>
          </a:prstGeom>
          <a:solidFill>
            <a:schemeClr val="accent3">
              <a:lumMod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  <a:latin typeface="+mj-lt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23" name="PPTShape_0"/>
          <p:cNvSpPr>
            <a:spLocks noChangeArrowheads="1"/>
          </p:cNvSpPr>
          <p:nvPr/>
        </p:nvSpPr>
        <p:spPr bwMode="blackWhite">
          <a:xfrm>
            <a:off x="5334001" y="2645399"/>
            <a:ext cx="1524000" cy="840295"/>
          </a:xfrm>
          <a:prstGeom prst="wedgeRectCallout">
            <a:avLst>
              <a:gd name="adj1" fmla="val -30996"/>
              <a:gd name="adj2" fmla="val 155848"/>
            </a:avLst>
          </a:prstGeom>
          <a:solidFill>
            <a:schemeClr val="bg2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charset="0"/>
              </a:rPr>
              <a:t>Average CAT losses, more reserve releases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blackWhite">
          <a:xfrm>
            <a:off x="3035859" y="3426121"/>
            <a:ext cx="1371601" cy="698137"/>
          </a:xfrm>
          <a:prstGeom prst="wedgeRectCallout">
            <a:avLst>
              <a:gd name="adj1" fmla="val -8015"/>
              <a:gd name="adj2" fmla="val 219359"/>
            </a:avLst>
          </a:prstGeom>
          <a:solidFill>
            <a:schemeClr val="accent4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+mj-lt"/>
                <a:cs typeface="Arial" charset="0"/>
              </a:rPr>
              <a:t>Best combined ratio since 1949 (87.6)</a:t>
            </a:r>
          </a:p>
        </p:txBody>
      </p:sp>
      <p:sp>
        <p:nvSpPr>
          <p:cNvPr id="25" name="PPTShape_2"/>
          <p:cNvSpPr>
            <a:spLocks noChangeArrowheads="1"/>
          </p:cNvSpPr>
          <p:nvPr/>
        </p:nvSpPr>
        <p:spPr bwMode="blackWhite">
          <a:xfrm>
            <a:off x="4528521" y="3427742"/>
            <a:ext cx="1231340" cy="513149"/>
          </a:xfrm>
          <a:prstGeom prst="wedgeRectCallout">
            <a:avLst>
              <a:gd name="adj1" fmla="val -42224"/>
              <a:gd name="adj2" fmla="val 134058"/>
            </a:avLst>
          </a:prstGeom>
          <a:solidFill>
            <a:schemeClr val="accent4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+mj-lt"/>
                <a:cs typeface="Arial" charset="0"/>
              </a:rPr>
              <a:t>Cyclical deterioration</a:t>
            </a:r>
          </a:p>
        </p:txBody>
      </p:sp>
      <p:sp>
        <p:nvSpPr>
          <p:cNvPr id="26" name="PPTShape_3"/>
          <p:cNvSpPr>
            <a:spLocks noChangeArrowheads="1"/>
          </p:cNvSpPr>
          <p:nvPr/>
        </p:nvSpPr>
        <p:spPr bwMode="blackWhite">
          <a:xfrm>
            <a:off x="6705600" y="3191447"/>
            <a:ext cx="846785" cy="452074"/>
          </a:xfrm>
          <a:prstGeom prst="wedgeRectCallout">
            <a:avLst>
              <a:gd name="adj1" fmla="val -71399"/>
              <a:gd name="adj2" fmla="val 185808"/>
            </a:avLst>
          </a:prstGeom>
          <a:solidFill>
            <a:schemeClr val="accent6">
              <a:lumMod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  <a:latin typeface="+mj-lt"/>
                <a:cs typeface="Arial" charset="0"/>
              </a:rPr>
              <a:t>Sandy impacts</a:t>
            </a:r>
          </a:p>
        </p:txBody>
      </p:sp>
      <p:sp>
        <p:nvSpPr>
          <p:cNvPr id="31" name="PPTShape_4"/>
          <p:cNvSpPr>
            <a:spLocks noChangeArrowheads="1"/>
          </p:cNvSpPr>
          <p:nvPr/>
        </p:nvSpPr>
        <p:spPr bwMode="blackWhite">
          <a:xfrm>
            <a:off x="6877073" y="3637258"/>
            <a:ext cx="1143000" cy="692822"/>
          </a:xfrm>
          <a:prstGeom prst="wedgeRectCallout">
            <a:avLst>
              <a:gd name="adj1" fmla="val -36561"/>
              <a:gd name="adj2" fmla="val 123274"/>
            </a:avLst>
          </a:prstGeom>
          <a:solidFill>
            <a:schemeClr val="tx2">
              <a:lumMod val="60000"/>
              <a:lumOff val="4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charset="0"/>
              </a:rPr>
              <a:t>Lower CAT losses</a:t>
            </a:r>
          </a:p>
        </p:txBody>
      </p:sp>
      <p:sp>
        <p:nvSpPr>
          <p:cNvPr id="32" name="PPTShape_4"/>
          <p:cNvSpPr>
            <a:spLocks noChangeArrowheads="1"/>
          </p:cNvSpPr>
          <p:nvPr/>
        </p:nvSpPr>
        <p:spPr bwMode="blackWhite">
          <a:xfrm>
            <a:off x="7239000" y="1360592"/>
            <a:ext cx="1676400" cy="1099665"/>
          </a:xfrm>
          <a:prstGeom prst="wedgeRectCallout">
            <a:avLst>
              <a:gd name="adj1" fmla="val -1603"/>
              <a:gd name="adj2" fmla="val 257818"/>
            </a:avLst>
          </a:prstGeom>
          <a:solidFill>
            <a:schemeClr val="tx2">
              <a:lumMod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  <a:latin typeface="+mj-lt"/>
              </a:rPr>
              <a:t>3 consecutive years of U/W profits: first time since 1971-73</a:t>
            </a:r>
          </a:p>
        </p:txBody>
      </p:sp>
      <p:sp>
        <p:nvSpPr>
          <p:cNvPr id="33" name="PPTShape_4"/>
          <p:cNvSpPr>
            <a:spLocks noChangeArrowheads="1"/>
          </p:cNvSpPr>
          <p:nvPr/>
        </p:nvSpPr>
        <p:spPr bwMode="blackWhite">
          <a:xfrm>
            <a:off x="7876297" y="2838671"/>
            <a:ext cx="1143000" cy="587450"/>
          </a:xfrm>
          <a:prstGeom prst="wedgeRectCallout">
            <a:avLst>
              <a:gd name="adj1" fmla="val 13577"/>
              <a:gd name="adj2" fmla="val 279034"/>
            </a:avLst>
          </a:prstGeom>
          <a:solidFill>
            <a:schemeClr val="accent2">
              <a:lumMod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  <a:latin typeface="+mj-lt"/>
              </a:rPr>
              <a:t>Elevated CATs</a:t>
            </a:r>
          </a:p>
        </p:txBody>
      </p:sp>
      <p:sp>
        <p:nvSpPr>
          <p:cNvPr id="28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14</a:t>
            </a:r>
            <a:endParaRPr lang="en-US" altLang="en-US" sz="1050" dirty="0"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64666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35615"/>
              </p:ext>
            </p:extLst>
          </p:nvPr>
        </p:nvGraphicFramePr>
        <p:xfrm>
          <a:off x="152401" y="1295400"/>
          <a:ext cx="8905874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792294" cy="846138"/>
          </a:xfrm>
        </p:spPr>
        <p:txBody>
          <a:bodyPr>
            <a:noAutofit/>
          </a:bodyPr>
          <a:lstStyle/>
          <a:p>
            <a:r>
              <a:rPr lang="en-US" dirty="0"/>
              <a:t>Workers Compensation Combined Ratio: </a:t>
            </a:r>
            <a:r>
              <a:rPr lang="en-US" dirty="0" smtClean="0"/>
              <a:t>1994 – 2015P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blackWhite">
          <a:xfrm>
            <a:off x="373627" y="5289549"/>
            <a:ext cx="8465573" cy="85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Workers’ comp results began to improve in 2012. Underwriting results deteriorated markedly from 2007-2010/11 and were the worst they had been in a decade.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0"/>
          <p:cNvSpPr txBox="1">
            <a:spLocks noGrp="1" noChangeArrowheads="1"/>
          </p:cNvSpPr>
          <p:nvPr/>
        </p:nvSpPr>
        <p:spPr bwMode="auto">
          <a:xfrm>
            <a:off x="8839200" y="6664325"/>
            <a:ext cx="219075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15</a:t>
            </a:fld>
            <a:endParaRPr lang="en-US" altLang="en-US" sz="1050" dirty="0">
              <a:latin typeface="Arial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7134225" y="1295400"/>
            <a:ext cx="1843087" cy="603250"/>
          </a:xfrm>
          <a:prstGeom prst="wedgeRectCallout">
            <a:avLst>
              <a:gd name="adj1" fmla="val 33380"/>
              <a:gd name="adj2" fmla="val 318127"/>
            </a:avLst>
          </a:prstGeom>
          <a:gradFill rotWithShape="1">
            <a:gsLst>
              <a:gs pos="100000">
                <a:schemeClr val="accent2"/>
              </a:gs>
              <a:gs pos="100000">
                <a:srgbClr val="225A7A">
                  <a:gamma/>
                  <a:shade val="66275"/>
                  <a:invGamma/>
                </a:srgbClr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WC results have improved markedly since 2011</a:t>
            </a: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3706" y="6318250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 (1994-2009); NCCI (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2010-2015P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) and are for private carriers only; Insurance Information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59442"/>
              </p:ext>
            </p:extLst>
          </p:nvPr>
        </p:nvGraphicFramePr>
        <p:xfrm>
          <a:off x="304800" y="1413548"/>
          <a:ext cx="8534400" cy="475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783421" cy="8461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Data </a:t>
            </a:r>
            <a:r>
              <a:rPr lang="en-US" dirty="0">
                <a:latin typeface="+mj-lt"/>
              </a:rPr>
              <a:t>Breaches </a:t>
            </a:r>
            <a:r>
              <a:rPr lang="en-US" dirty="0" smtClean="0">
                <a:latin typeface="+mj-lt"/>
              </a:rPr>
              <a:t>2005-2015, </a:t>
            </a:r>
            <a:r>
              <a:rPr lang="en-US" dirty="0">
                <a:latin typeface="+mj-lt"/>
              </a:rPr>
              <a:t>by Number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of Breaches and Records Exposed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black">
          <a:xfrm>
            <a:off x="8630489" y="2286000"/>
            <a:ext cx="21057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wordArtVert"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225A7A"/>
                </a:solidFill>
                <a:cs typeface="Times New Roman" panose="02020603050405020304" pitchFamily="18" charset="0"/>
              </a:rPr>
              <a:t>Millions</a:t>
            </a:r>
          </a:p>
        </p:txBody>
      </p:sp>
      <p:sp>
        <p:nvSpPr>
          <p:cNvPr id="15" name="Rectangle 110"/>
          <p:cNvSpPr txBox="1">
            <a:spLocks noGrp="1" noChangeArrowheads="1"/>
          </p:cNvSpPr>
          <p:nvPr/>
        </p:nvSpPr>
        <p:spPr bwMode="auto">
          <a:xfrm>
            <a:off x="8839200" y="6664325"/>
            <a:ext cx="219075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16</a:t>
            </a:fld>
            <a:endParaRPr lang="en-US" altLang="en-US" sz="1050" dirty="0">
              <a:latin typeface="Arial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blackWhite">
          <a:xfrm>
            <a:off x="304800" y="5442011"/>
            <a:ext cx="8534400" cy="7362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rgbClr val="0070C0"/>
                </a:solidFill>
                <a:cs typeface="Arial" pitchFamily="34" charset="0"/>
              </a:rPr>
              <a:t>The total number of data breaches (+27.5%) hit a record high of 783 in 2014, exposing 85.6 million records. Through June 30, this year has seen 117.6 million records exposed in 400 breaches.*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black">
          <a:xfrm>
            <a:off x="379379" y="119288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cs typeface="Arial" pitchFamily="34" charset="0"/>
              </a:rPr>
              <a:t># Data Breaches/Millions of Records Exposed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79" y="6225166"/>
            <a:ext cx="3839513" cy="5078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Helvetica Neue"/>
              </a:rPr>
              <a:t>Source: Identity Theft Resource Center,</a:t>
            </a:r>
          </a:p>
          <a:p>
            <a:r>
              <a:rPr lang="en-US" sz="900" dirty="0">
                <a:solidFill>
                  <a:schemeClr val="tx2"/>
                </a:solidFill>
                <a:latin typeface="Helvetica Neue"/>
              </a:rPr>
              <a:t>http://www.idtheftcenter.org/images/breach/ITRCBreachReport2015.pdf</a:t>
            </a:r>
          </a:p>
          <a:p>
            <a:r>
              <a:rPr lang="en-US" sz="900" dirty="0">
                <a:solidFill>
                  <a:schemeClr val="tx2"/>
                </a:solidFill>
                <a:latin typeface="Helvetica Neue"/>
              </a:rPr>
              <a:t>*2007-2012 figures exclude mortgage and financial guaranty segments.</a:t>
            </a:r>
          </a:p>
        </p:txBody>
      </p:sp>
    </p:spTree>
    <p:extLst>
      <p:ext uri="{BB962C8B-B14F-4D97-AF65-F5344CB8AC3E}">
        <p14:creationId xmlns:p14="http://schemas.microsoft.com/office/powerpoint/2010/main" val="37614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477000" cy="84613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Estimated Cyber Insurance Premiums Written, 2014 – 2020F</a:t>
            </a:r>
          </a:p>
        </p:txBody>
      </p:sp>
      <p:sp>
        <p:nvSpPr>
          <p:cNvPr id="15" name="Rectangle 110"/>
          <p:cNvSpPr txBox="1">
            <a:spLocks noGrp="1" noChangeArrowheads="1"/>
          </p:cNvSpPr>
          <p:nvPr/>
        </p:nvSpPr>
        <p:spPr bwMode="auto">
          <a:xfrm>
            <a:off x="8839200" y="6664325"/>
            <a:ext cx="219075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17</a:t>
            </a:fld>
            <a:endParaRPr lang="en-US" altLang="en-US" sz="1050" dirty="0">
              <a:latin typeface="Arial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-1" y="6443859"/>
            <a:ext cx="91440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Advisen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 (2014 est.);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PWC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(2015, 2020); Insurance Information Institute.</a:t>
            </a:r>
          </a:p>
        </p:txBody>
      </p:sp>
      <p:graphicFrame>
        <p:nvGraphicFramePr>
          <p:cNvPr id="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237630"/>
              </p:ext>
            </p:extLst>
          </p:nvPr>
        </p:nvGraphicFramePr>
        <p:xfrm>
          <a:off x="350921" y="1829594"/>
          <a:ext cx="8442155" cy="439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2" name="Chart" r:id="rId4" imgW="8725003" imgH="4610036" progId="MSGraph.Chart.8">
                  <p:embed followColorScheme="full"/>
                </p:oleObj>
              </mc:Choice>
              <mc:Fallback>
                <p:oleObj name="Chart" r:id="rId4" imgW="8725003" imgH="461003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21" y="1829594"/>
                        <a:ext cx="8442155" cy="43933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black">
          <a:xfrm>
            <a:off x="350921" y="205047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$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Billions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2590800" y="2042007"/>
            <a:ext cx="2986967" cy="1473569"/>
          </a:xfrm>
          <a:prstGeom prst="wedgeRectCallout">
            <a:avLst>
              <a:gd name="adj1" fmla="val 90050"/>
              <a:gd name="adj2" fmla="val 34404"/>
            </a:avLst>
          </a:prstGeom>
          <a:gradFill rotWithShape="1">
            <a:gsLst>
              <a:gs pos="0">
                <a:srgbClr val="225A7A"/>
              </a:gs>
              <a:gs pos="100000">
                <a:srgbClr val="225A7A">
                  <a:gamma/>
                  <a:shade val="66275"/>
                  <a:invGamma/>
                </a:srgbClr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Cyber insurance premiums written could more than triple to $7 billion by 2020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62600"/>
            <a:ext cx="8458200" cy="838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Of all the cyber-related business interruption cases tracked by </a:t>
            </a:r>
            <a:r>
              <a:rPr lang="en-US" dirty="0" err="1"/>
              <a:t>Advisen’s</a:t>
            </a:r>
            <a:r>
              <a:rPr lang="en-US" dirty="0"/>
              <a:t> Loss Insight database, </a:t>
            </a:r>
            <a:r>
              <a:rPr lang="en-US" dirty="0" smtClean="0"/>
              <a:t>system/network </a:t>
            </a:r>
            <a:r>
              <a:rPr lang="en-US" dirty="0"/>
              <a:t>security violation or disruptions” (in light blue) clearly constitutes the largest percentage. This is followed by “digital data breach, loss or theft.” The smaller slivers deserve some attention, as a case-type category such as cyber extortion is on the rise as is phishing.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latin typeface="+mn-lt"/>
              </a:rPr>
              <a:t>Cyber business </a:t>
            </a:r>
            <a:r>
              <a:rPr lang="en-US" sz="3300" dirty="0" smtClean="0">
                <a:latin typeface="+mn-lt"/>
              </a:rPr>
              <a:t>interruption</a:t>
            </a:r>
            <a:br>
              <a:rPr lang="en-US" sz="3300" dirty="0" smtClean="0">
                <a:latin typeface="+mn-lt"/>
              </a:rPr>
            </a:br>
            <a:r>
              <a:rPr lang="en-US" sz="3300" dirty="0" smtClean="0">
                <a:latin typeface="+mn-lt"/>
              </a:rPr>
              <a:t>cases </a:t>
            </a:r>
            <a:r>
              <a:rPr lang="en-US" sz="3300" dirty="0">
                <a:latin typeface="+mn-lt"/>
              </a:rPr>
              <a:t>increase 52%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25602" name="Picture 2" descr="case-type-bi-650x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91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0"/>
          <p:cNvSpPr txBox="1">
            <a:spLocks noGrp="1" noChangeArrowheads="1"/>
          </p:cNvSpPr>
          <p:nvPr/>
        </p:nvSpPr>
        <p:spPr bwMode="auto">
          <a:xfrm>
            <a:off x="8686800" y="6664325"/>
            <a:ext cx="2619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18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5791200"/>
            <a:ext cx="69342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Louisiana, August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1642"/>
            <a:ext cx="8077200" cy="84613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Flood Risks . . . .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086170" cy="4038600"/>
          </a:xfrm>
          <a:prstGeom prst="rect">
            <a:avLst/>
          </a:prstGeom>
        </p:spPr>
      </p:pic>
      <p:sp>
        <p:nvSpPr>
          <p:cNvPr id="7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19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371601"/>
            <a:ext cx="7924800" cy="52927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Highlights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Property/Casualty Industry Performance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Impact of Natural </a:t>
            </a:r>
            <a:r>
              <a:rPr lang="en-US" sz="2800" dirty="0" smtClean="0"/>
              <a:t>Catastrophes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Data Breaches Continue to Soar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Evolving Risks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Flood, Police Actions, Drones, Self-Driving Cars, and Business Interruption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Looking Ahead…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294" y="235763"/>
            <a:ext cx="8077200" cy="84613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Presentation Overview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819400"/>
            <a:ext cx="5791200" cy="380999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0"/>
          <p:cNvSpPr txBox="1">
            <a:spLocks noGrp="1" noChangeArrowheads="1"/>
          </p:cNvSpPr>
          <p:nvPr/>
        </p:nvSpPr>
        <p:spPr bwMode="auto">
          <a:xfrm>
            <a:off x="8839200" y="6664325"/>
            <a:ext cx="1095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2</a:t>
            </a:fld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791200"/>
            <a:ext cx="69342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Lubbock, TX, August 2016</a:t>
            </a:r>
            <a:endParaRPr lang="en-US" sz="1400" dirty="0"/>
          </a:p>
        </p:txBody>
      </p:sp>
      <p:pic>
        <p:nvPicPr>
          <p:cNvPr id="28674" name="Picture 2" descr="Image result for tropical storm her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248400" cy="415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04800"/>
            <a:ext cx="7467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</a:rPr>
              <a:t>. . . . Continue 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To Expect the 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</a:rPr>
              <a:t>Unexpected</a:t>
            </a:r>
            <a:endParaRPr lang="en-US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20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4706"/>
            <a:ext cx="7467600" cy="5062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 The Washington Post, nearly 1,000 people were shot dead by police in the nation </a:t>
            </a:r>
            <a:r>
              <a:rPr lang="en-US" dirty="0"/>
              <a:t>in </a:t>
            </a:r>
            <a:r>
              <a:rPr lang="en-US" dirty="0" smtClean="0"/>
              <a:t>2015…….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846138"/>
          </a:xfrm>
        </p:spPr>
        <p:txBody>
          <a:bodyPr/>
          <a:lstStyle/>
          <a:p>
            <a:r>
              <a:rPr lang="en-US" dirty="0" smtClean="0"/>
              <a:t>Officer-Involved Police Shootings</a:t>
            </a:r>
            <a:endParaRPr lang="en-US" dirty="0"/>
          </a:p>
        </p:txBody>
      </p:sp>
      <p:pic>
        <p:nvPicPr>
          <p:cNvPr id="25606" name="Picture 6" descr="https://img.washingtonpost.com/wp-apps/imrs.php?src=http://img.washingtonpost.com/sf/investigative/wp-content/uploads/sites/8/2015/12/pie-3d-hp.jpg&amp;w=1248&amp;h=7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50" y="2362200"/>
            <a:ext cx="6317100" cy="35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21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 "/>
              </a:rPr>
              <a:t>Broadly speaking, the use of force by law enforcement officers becomes </a:t>
            </a:r>
            <a:r>
              <a:rPr lang="en-US" sz="2000" dirty="0" smtClean="0">
                <a:latin typeface="Arial "/>
              </a:rPr>
              <a:t>necessary, </a:t>
            </a:r>
            <a:r>
              <a:rPr lang="en-US" sz="2000" dirty="0">
                <a:latin typeface="Arial "/>
              </a:rPr>
              <a:t>and is permitted under specific circumstances, such as in self-defense or in defense of another individual or group</a:t>
            </a:r>
            <a:r>
              <a:rPr lang="en-US" sz="2000" dirty="0" smtClean="0">
                <a:latin typeface="Arial 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Arial "/>
            </a:endParaRPr>
          </a:p>
          <a:p>
            <a:r>
              <a:rPr lang="en-US" sz="2000" dirty="0">
                <a:latin typeface="Arial "/>
              </a:rPr>
              <a:t>There is no single, universally agreed-upon definition of use of force. The International Association of Chiefs of Police has described use of force as the "</a:t>
            </a:r>
            <a:r>
              <a:rPr lang="en-US" sz="2000" b="1" dirty="0">
                <a:latin typeface="Arial "/>
              </a:rPr>
              <a:t>amount of effort required by police to compel compliance by an unwilling </a:t>
            </a:r>
            <a:r>
              <a:rPr lang="en-US" sz="2000" b="1" dirty="0" smtClean="0">
                <a:latin typeface="Arial "/>
              </a:rPr>
              <a:t>subject</a:t>
            </a:r>
            <a:r>
              <a:rPr lang="en-US" sz="2000" dirty="0" smtClean="0">
                <a:latin typeface="Arial "/>
              </a:rPr>
              <a:t>" </a:t>
            </a:r>
            <a:r>
              <a:rPr lang="en-US" sz="1200" dirty="0" smtClean="0">
                <a:solidFill>
                  <a:srgbClr val="C00000"/>
                </a:solidFill>
                <a:latin typeface="Arial "/>
                <a:hlinkClick r:id="rId3"/>
              </a:rPr>
              <a:t>[1]</a:t>
            </a:r>
            <a:endParaRPr lang="en-US" sz="1200" dirty="0" smtClean="0">
              <a:solidFill>
                <a:srgbClr val="C00000"/>
              </a:solidFill>
              <a:latin typeface="Arial "/>
            </a:endParaRPr>
          </a:p>
          <a:p>
            <a:pPr marL="0" indent="0">
              <a:buNone/>
            </a:pPr>
            <a:endParaRPr lang="en-US" sz="2000" dirty="0">
              <a:latin typeface="Arial "/>
            </a:endParaRPr>
          </a:p>
          <a:p>
            <a:r>
              <a:rPr lang="en-US" sz="2000" dirty="0">
                <a:latin typeface="Arial "/>
              </a:rPr>
              <a:t>Officers receive guidance from their individual agencies, but </a:t>
            </a:r>
            <a:r>
              <a:rPr lang="en-US" sz="2000" dirty="0" smtClean="0">
                <a:latin typeface="Arial "/>
              </a:rPr>
              <a:t>there is no universal </a:t>
            </a:r>
            <a:r>
              <a:rPr lang="en-US" sz="2000" dirty="0">
                <a:latin typeface="Arial "/>
              </a:rPr>
              <a:t>set of rules </a:t>
            </a:r>
            <a:r>
              <a:rPr lang="en-US" sz="2000" dirty="0" smtClean="0">
                <a:latin typeface="Arial "/>
              </a:rPr>
              <a:t>that governs </a:t>
            </a:r>
            <a:r>
              <a:rPr lang="en-US" sz="2000" dirty="0">
                <a:latin typeface="Arial "/>
              </a:rPr>
              <a:t>when officers should use force and how much</a:t>
            </a:r>
            <a:r>
              <a:rPr lang="en-US" sz="2000" dirty="0" smtClean="0">
                <a:latin typeface="Arial "/>
              </a:rPr>
              <a:t>. </a:t>
            </a:r>
          </a:p>
          <a:p>
            <a:endParaRPr lang="en-US" sz="2000" dirty="0" smtClean="0">
              <a:latin typeface="Arial "/>
            </a:endParaRPr>
          </a:p>
          <a:p>
            <a:r>
              <a:rPr lang="en-US" sz="2000" dirty="0" smtClean="0">
                <a:latin typeface="Arial "/>
              </a:rPr>
              <a:t>Officer training with fire arms is less one would anticipate, and overall Officer training is likely one key answer to mitigate problems.</a:t>
            </a:r>
            <a:endParaRPr lang="en-US" sz="2000" dirty="0">
              <a:latin typeface="Arial 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0999"/>
            <a:ext cx="8077200" cy="560431"/>
          </a:xfrm>
        </p:spPr>
        <p:txBody>
          <a:bodyPr/>
          <a:lstStyle/>
          <a:p>
            <a:r>
              <a:rPr lang="en-US" sz="2800" dirty="0" smtClean="0"/>
              <a:t>Police Officer Actions &amp; Use of Force . . . 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400800"/>
            <a:ext cx="5486400" cy="228600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92500" lnSpcReduction="20000"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323241"/>
            <a:ext cx="78226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latin typeface="verdana" panose="020B0604030504040204" pitchFamily="34" charset="0"/>
              </a:rPr>
              <a:t>[1] International Association of the Chiefs of Police, </a:t>
            </a:r>
            <a:r>
              <a:rPr lang="en-US" sz="800" i="1" dirty="0">
                <a:solidFill>
                  <a:srgbClr val="0070C0"/>
                </a:solidFill>
                <a:latin typeface="verdana" panose="020B0604030504040204" pitchFamily="34" charset="0"/>
              </a:rPr>
              <a:t>Police Use of Force in America, 2001</a:t>
            </a:r>
            <a:r>
              <a:rPr lang="en-US" sz="800" dirty="0">
                <a:solidFill>
                  <a:srgbClr val="0070C0"/>
                </a:solidFill>
                <a:latin typeface="verdana" panose="020B0604030504040204" pitchFamily="34" charset="0"/>
              </a:rPr>
              <a:t> (pdf, 88 pages), Alexandria, Virginia, 2001. [exit </a:t>
            </a:r>
            <a:r>
              <a:rPr lang="en-US" sz="8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notice].</a:t>
            </a:r>
            <a:endParaRPr lang="en-US" sz="800" dirty="0">
              <a:solidFill>
                <a:srgbClr val="0070C0"/>
              </a:solidFill>
            </a:endParaRPr>
          </a:p>
        </p:txBody>
      </p:sp>
      <p:sp>
        <p:nvSpPr>
          <p:cNvPr id="7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22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514600" y="2133600"/>
            <a:ext cx="3962400" cy="1866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1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714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>
                <a:latin typeface="+mn-lt"/>
              </a:rPr>
              <a:t>People shot </a:t>
            </a:r>
            <a:r>
              <a:rPr lang="en-US" sz="3600" dirty="0">
                <a:latin typeface="+mn-lt"/>
              </a:rPr>
              <a:t>and killed by police </a:t>
            </a:r>
            <a:r>
              <a:rPr lang="en-US" sz="3600" dirty="0" smtClean="0">
                <a:latin typeface="+mn-lt"/>
              </a:rPr>
              <a:t>as of </a:t>
            </a:r>
          </a:p>
          <a:p>
            <a:pPr marL="0" indent="0" algn="ctr">
              <a:buNone/>
            </a:pPr>
            <a:r>
              <a:rPr lang="en-US" sz="3600" dirty="0" smtClean="0">
                <a:latin typeface="+mn-lt"/>
              </a:rPr>
              <a:t>September 2016…….</a:t>
            </a:r>
          </a:p>
          <a:p>
            <a:pPr marL="0" indent="0" algn="ctr">
              <a:buNone/>
            </a:pPr>
            <a:r>
              <a:rPr lang="en-US" sz="3600" dirty="0" smtClean="0">
                <a:latin typeface="+mn-lt"/>
              </a:rPr>
              <a:t>on track to surpass last year.</a:t>
            </a:r>
            <a:endParaRPr lang="en-US" sz="36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. . . . And They Continue</a:t>
            </a:r>
            <a:endParaRPr lang="en-US" sz="2800" dirty="0"/>
          </a:p>
        </p:txBody>
      </p:sp>
      <p:sp>
        <p:nvSpPr>
          <p:cNvPr id="5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23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</a:rPr>
              <a:t>No two situations are the same, nor are any two officers. In a potentially threatening situation, </a:t>
            </a:r>
            <a:r>
              <a:rPr lang="en-US" sz="2800" dirty="0" smtClean="0">
                <a:latin typeface="+mn-lt"/>
              </a:rPr>
              <a:t>officers quickly </a:t>
            </a:r>
            <a:r>
              <a:rPr lang="en-US" sz="2800" dirty="0">
                <a:latin typeface="+mn-lt"/>
              </a:rPr>
              <a:t>tailor </a:t>
            </a:r>
            <a:r>
              <a:rPr lang="en-US" sz="2800" dirty="0" smtClean="0">
                <a:latin typeface="+mn-lt"/>
              </a:rPr>
              <a:t>their </a:t>
            </a:r>
            <a:r>
              <a:rPr lang="en-US" sz="2800" dirty="0">
                <a:latin typeface="+mn-lt"/>
              </a:rPr>
              <a:t>response and apply force, </a:t>
            </a:r>
            <a:r>
              <a:rPr lang="en-US" sz="2800" dirty="0" smtClean="0">
                <a:latin typeface="+mn-lt"/>
              </a:rPr>
              <a:t>as </a:t>
            </a:r>
            <a:r>
              <a:rPr lang="en-US" sz="2800" dirty="0">
                <a:latin typeface="+mn-lt"/>
              </a:rPr>
              <a:t>necessary. </a:t>
            </a:r>
            <a:endParaRPr lang="en-US" sz="28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Situational </a:t>
            </a:r>
            <a:r>
              <a:rPr lang="en-US" sz="2800" dirty="0">
                <a:latin typeface="+mn-lt"/>
              </a:rPr>
              <a:t>awareness is </a:t>
            </a:r>
            <a:r>
              <a:rPr lang="en-US" sz="2800" dirty="0" smtClean="0">
                <a:latin typeface="+mn-lt"/>
              </a:rPr>
              <a:t>essential; </a:t>
            </a:r>
            <a:r>
              <a:rPr lang="en-US" sz="2800" dirty="0">
                <a:latin typeface="+mn-lt"/>
              </a:rPr>
              <a:t>officers are trained to judge when a crisis requires the use of force to regain control of a situation. </a:t>
            </a:r>
            <a:r>
              <a:rPr lang="en-US" sz="2800" dirty="0" smtClean="0">
                <a:latin typeface="+mn-lt"/>
              </a:rPr>
              <a:t>Time </a:t>
            </a:r>
            <a:r>
              <a:rPr lang="en-US" sz="2800" dirty="0">
                <a:latin typeface="+mn-lt"/>
              </a:rPr>
              <a:t>becomes the key variable in determining when an officer chooses to use force.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Use of Force Actions - - Context Counts</a:t>
            </a:r>
            <a:endParaRPr lang="en-US" sz="2400" dirty="0"/>
          </a:p>
        </p:txBody>
      </p:sp>
      <p:sp>
        <p:nvSpPr>
          <p:cNvPr id="4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 smtClean="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24</a:t>
            </a:fld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sz="800" dirty="0" smtClean="0">
              <a:latin typeface="+mn-lt"/>
            </a:endParaRP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846138"/>
          </a:xfrm>
        </p:spPr>
        <p:txBody>
          <a:bodyPr/>
          <a:lstStyle/>
          <a:p>
            <a:r>
              <a:rPr lang="en-US" dirty="0" smtClean="0"/>
              <a:t>It’s a Bird, It’s a Plane . . . 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GoPro has just released its Karma Camera </a:t>
            </a:r>
            <a:r>
              <a:rPr lang="en-US" sz="2800" dirty="0" smtClean="0"/>
              <a:t>Drone. </a:t>
            </a:r>
          </a:p>
          <a:p>
            <a:endParaRPr lang="en-US" sz="2800" dirty="0"/>
          </a:p>
          <a:p>
            <a:r>
              <a:rPr lang="en-US" sz="2800" dirty="0" smtClean="0"/>
              <a:t>It automatically follows you and captures your adventure from above.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79544"/>
            <a:ext cx="6071208" cy="3145056"/>
          </a:xfrm>
          <a:prstGeom prst="rect">
            <a:avLst/>
          </a:prstGeom>
        </p:spPr>
      </p:pic>
      <p:sp>
        <p:nvSpPr>
          <p:cNvPr id="6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25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7924800" cy="5105400"/>
          </a:xfrm>
        </p:spPr>
        <p:txBody>
          <a:bodyPr/>
          <a:lstStyle/>
          <a:p>
            <a:r>
              <a:rPr lang="en-US" dirty="0">
                <a:latin typeface="+mn-lt"/>
              </a:rPr>
              <a:t>An unmanned aircraft system (UAS</a:t>
            </a:r>
            <a:r>
              <a:rPr lang="en-US" dirty="0" smtClean="0">
                <a:latin typeface="+mn-lt"/>
              </a:rPr>
              <a:t>) or drone</a:t>
            </a:r>
            <a:r>
              <a:rPr lang="en-US" dirty="0">
                <a:latin typeface="+mn-lt"/>
              </a:rPr>
              <a:t>, is an aircraft without a human pilot onboard – instead, the UAS is controlled from an operator on the ground</a:t>
            </a:r>
            <a:r>
              <a:rPr lang="en-US" dirty="0" smtClean="0">
                <a:latin typeface="+mn-lt"/>
              </a:rPr>
              <a:t>. </a:t>
            </a:r>
            <a:r>
              <a:rPr lang="en-US" sz="1800" i="1" dirty="0" smtClean="0">
                <a:latin typeface="+mn-lt"/>
              </a:rPr>
              <a:t>(Definition </a:t>
            </a:r>
            <a:r>
              <a:rPr lang="en-US" sz="1800" i="1" dirty="0">
                <a:latin typeface="+mn-lt"/>
              </a:rPr>
              <a:t>from Federal Aviation </a:t>
            </a:r>
            <a:r>
              <a:rPr lang="en-US" sz="1800" i="1" dirty="0" smtClean="0">
                <a:latin typeface="+mn-lt"/>
              </a:rPr>
              <a:t>Administration)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The FAA’s recently </a:t>
            </a:r>
            <a:r>
              <a:rPr lang="en-US" dirty="0">
                <a:latin typeface="+mn-lt"/>
              </a:rPr>
              <a:t>announced rules for commercial operation of small Unmanned Aircraft Systems (UAS or drones), set to take effect later this year, provide long-awaited guidance to drone operators and manufacturers and open the floodgates of opportunity to many businesses that hope to utilize drone technology in various ways in coming years.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96" y="228600"/>
            <a:ext cx="8077200" cy="846138"/>
          </a:xfrm>
        </p:spPr>
        <p:txBody>
          <a:bodyPr/>
          <a:lstStyle/>
          <a:p>
            <a:r>
              <a:rPr lang="en-US" dirty="0" smtClean="0"/>
              <a:t>. . . . Drone, Drone and more Drones</a:t>
            </a:r>
            <a:endParaRPr lang="en-US" dirty="0"/>
          </a:p>
        </p:txBody>
      </p:sp>
      <p:sp>
        <p:nvSpPr>
          <p:cNvPr id="4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26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21" y="1524000"/>
            <a:ext cx="4343400" cy="461555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dirty="0" smtClean="0">
                <a:latin typeface="+mn-lt"/>
              </a:rPr>
              <a:t>Numerous companies are </a:t>
            </a:r>
            <a:r>
              <a:rPr lang="en-US" dirty="0">
                <a:latin typeface="+mn-lt"/>
              </a:rPr>
              <a:t>currently developing businesses focused around the transportation or delivery of products or objects by drones</a:t>
            </a:r>
            <a:r>
              <a:rPr lang="en-US" dirty="0" smtClean="0">
                <a:latin typeface="+mn-lt"/>
              </a:rPr>
              <a:t>.</a:t>
            </a:r>
          </a:p>
          <a:p>
            <a:pPr marL="0" indent="0" fontAlgn="base">
              <a:buNone/>
            </a:pPr>
            <a:endParaRPr lang="en-US" dirty="0" smtClean="0">
              <a:latin typeface="+mn-lt"/>
            </a:endParaRPr>
          </a:p>
          <a:p>
            <a:pPr marL="0" indent="0" fontAlgn="base">
              <a:buNone/>
            </a:pPr>
            <a:r>
              <a:rPr lang="en-US" dirty="0" smtClean="0">
                <a:latin typeface="+mn-lt"/>
              </a:rPr>
              <a:t>Google’s </a:t>
            </a:r>
            <a:r>
              <a:rPr lang="en-US" dirty="0">
                <a:latin typeface="+mn-lt"/>
              </a:rPr>
              <a:t>Alphabet has teamed up with Chipotle, and is currently testing delivery of burritos on a college campus. </a:t>
            </a:r>
            <a:endParaRPr lang="en-US" dirty="0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77200" cy="846138"/>
          </a:xfrm>
        </p:spPr>
        <p:txBody>
          <a:bodyPr/>
          <a:lstStyle/>
          <a:p>
            <a:r>
              <a:rPr lang="en-US" dirty="0" smtClean="0"/>
              <a:t>Commercial Use of Drones</a:t>
            </a:r>
            <a:endParaRPr lang="en-US" dirty="0"/>
          </a:p>
        </p:txBody>
      </p:sp>
      <p:pic>
        <p:nvPicPr>
          <p:cNvPr id="7" name="Picture 6" descr="Image result for drone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4" y="1524000"/>
            <a:ext cx="3581400" cy="20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result for commercial dr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4" y="4227095"/>
            <a:ext cx="3581400" cy="22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0"/>
          <p:cNvSpPr txBox="1">
            <a:spLocks noGrp="1" noChangeArrowheads="1"/>
          </p:cNvSpPr>
          <p:nvPr/>
        </p:nvSpPr>
        <p:spPr bwMode="auto">
          <a:xfrm>
            <a:off x="8771022" y="6664325"/>
            <a:ext cx="177716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27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24000"/>
            <a:ext cx="3581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n-lt"/>
              </a:rPr>
              <a:t>Ford Motor Company Executive Chairman William Ford puts it this way: “In the next few years smart cars will be doing things you can hardly imagine today.” </a:t>
            </a:r>
            <a:endParaRPr lang="en-US" sz="2200" dirty="0" smtClean="0">
              <a:latin typeface="+mn-lt"/>
            </a:endParaRPr>
          </a:p>
          <a:p>
            <a:pPr marL="0" indent="0">
              <a:buNone/>
            </a:pPr>
            <a:r>
              <a:rPr lang="en-US" sz="2200" dirty="0" smtClean="0">
                <a:latin typeface="+mn-lt"/>
              </a:rPr>
              <a:t>Accordingly</a:t>
            </a:r>
            <a:r>
              <a:rPr lang="en-US" sz="2200" dirty="0">
                <a:latin typeface="+mn-lt"/>
              </a:rPr>
              <a:t>, Ford is “changing the way the world moves. We are rapidly becoming both an auto company and a mobility company . . . . The mobility revolution is here.”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46" y="296703"/>
            <a:ext cx="8077200" cy="846138"/>
          </a:xfrm>
        </p:spPr>
        <p:txBody>
          <a:bodyPr/>
          <a:lstStyle/>
          <a:p>
            <a:r>
              <a:rPr lang="en-US" sz="2800" dirty="0" smtClean="0"/>
              <a:t>Autonomous Vehicles are coming soon!</a:t>
            </a:r>
            <a:endParaRPr lang="en-US" sz="2800" dirty="0"/>
          </a:p>
        </p:txBody>
      </p:sp>
      <p:sp>
        <p:nvSpPr>
          <p:cNvPr id="4" name="AutoShape 2" descr="http://www.mckinsey.com/~/media/McKinsey/Industries/Automotive%20and%20Assembly/Our%20Insights/Ten%20ways%20autonomous%20driving%20could%20redefine%20the%20automotive%20world/SVGZ_Ten%20ways%20autonomous%20driving_ex1.ashx"/>
          <p:cNvSpPr>
            <a:spLocks noChangeAspect="1" noChangeArrowheads="1"/>
          </p:cNvSpPr>
          <p:nvPr/>
        </p:nvSpPr>
        <p:spPr bwMode="auto">
          <a:xfrm>
            <a:off x="152400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mckinsey.com/~/media/McKinsey/Industries/Automotive%20and%20Assembly/Our%20Insights/Ten%20ways%20autonomous%20driving%20could%20redefine%20the%20automotive%20world/SVGZ_Ten%20ways%20autonomous%20driving_ex1.ashx"/>
          <p:cNvSpPr>
            <a:spLocks noChangeAspect="1" noChangeArrowheads="1"/>
          </p:cNvSpPr>
          <p:nvPr/>
        </p:nvSpPr>
        <p:spPr bwMode="auto">
          <a:xfrm>
            <a:off x="1447800" y="2362200"/>
            <a:ext cx="5410200" cy="54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mckinsey.com/~/media/McKinsey/Industries/Automotive%20and%20Assembly/Our%20Insights/Ten%20ways%20autonomous%20driving%20could%20redefine%20the%20automotive%20world/SVGZ_Ten%20ways%20autonomous%20driving_ex1.ash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2" name="Picture 12" descr="Image result for self-driving car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2" y="1843097"/>
            <a:ext cx="4638675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30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7625"/>
            <a:ext cx="8077200" cy="4854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Benefits</a:t>
            </a:r>
          </a:p>
          <a:p>
            <a:pPr lvl="1"/>
            <a:r>
              <a:rPr lang="en-US" dirty="0" smtClean="0"/>
              <a:t>Nearly No Error</a:t>
            </a:r>
          </a:p>
          <a:p>
            <a:pPr lvl="1"/>
            <a:r>
              <a:rPr lang="en-US" dirty="0" smtClean="0"/>
              <a:t>Eases Congestion</a:t>
            </a:r>
          </a:p>
          <a:p>
            <a:pPr lvl="1"/>
            <a:r>
              <a:rPr lang="en-US" dirty="0" smtClean="0"/>
              <a:t>Eases Parking Woes</a:t>
            </a:r>
          </a:p>
          <a:p>
            <a:pPr lvl="1"/>
            <a:r>
              <a:rPr lang="en-US" dirty="0" smtClean="0"/>
              <a:t>Potential for New Design</a:t>
            </a:r>
          </a:p>
          <a:p>
            <a:pPr lvl="1"/>
            <a:r>
              <a:rPr lang="en-US" dirty="0" smtClean="0"/>
              <a:t>Potential for More Powerful Vehicles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Drawbacks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Potential for Technology To Go Wrong</a:t>
            </a:r>
          </a:p>
          <a:p>
            <a:pPr lvl="1"/>
            <a:r>
              <a:rPr lang="en-US" dirty="0" smtClean="0"/>
              <a:t>Licensing Infrastructure Not Yet In Place</a:t>
            </a:r>
          </a:p>
          <a:p>
            <a:pPr lvl="1"/>
            <a:r>
              <a:rPr lang="en-US" dirty="0" smtClean="0"/>
              <a:t>Potential for Greater Pollution</a:t>
            </a:r>
          </a:p>
          <a:p>
            <a:pPr lvl="1"/>
            <a:r>
              <a:rPr lang="en-US" dirty="0" smtClean="0"/>
              <a:t>Potential Loss of Privacy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6934200" cy="479737"/>
          </a:xfrm>
        </p:spPr>
        <p:txBody>
          <a:bodyPr/>
          <a:lstStyle/>
          <a:p>
            <a:r>
              <a:rPr lang="en-US" sz="2800" dirty="0" smtClean="0"/>
              <a:t>Benefits &amp; Drawbacks of Self-Driving Cars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248400"/>
            <a:ext cx="2286000" cy="3048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6367046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Source: Unbelievable </a:t>
            </a:r>
            <a:r>
              <a:rPr lang="en-US" sz="800" b="1" dirty="0"/>
              <a:t>Benefits And Drawbacks Of The Self-Driving Car</a:t>
            </a:r>
          </a:p>
          <a:p>
            <a:r>
              <a:rPr lang="en-US" sz="800" cap="all" dirty="0" err="1" smtClean="0">
                <a:hlinkClick r:id="rId3"/>
              </a:rPr>
              <a:t>LifeHack</a:t>
            </a:r>
            <a:r>
              <a:rPr lang="en-US" sz="800" cap="all" dirty="0" smtClean="0">
                <a:hlinkClick r:id="rId3"/>
              </a:rPr>
              <a:t> </a:t>
            </a:r>
            <a:r>
              <a:rPr lang="en-US" sz="800" cap="all" dirty="0" err="1" smtClean="0">
                <a:hlinkClick r:id="rId3"/>
              </a:rPr>
              <a:t>TECHNOLOGY</a:t>
            </a:r>
            <a:r>
              <a:rPr lang="en-US" sz="800" cap="all" dirty="0" err="1" smtClean="0"/>
              <a:t>BY</a:t>
            </a:r>
            <a:r>
              <a:rPr lang="en-US" sz="800" cap="all" dirty="0"/>
              <a:t> </a:t>
            </a:r>
            <a:r>
              <a:rPr lang="en-US" sz="800" cap="all" dirty="0">
                <a:hlinkClick r:id="rId4" tooltip="Posts by Alicia Prince"/>
              </a:rPr>
              <a:t>ALICIA PRINCE</a:t>
            </a:r>
            <a:endParaRPr lang="en-US" sz="800" dirty="0"/>
          </a:p>
        </p:txBody>
      </p:sp>
      <p:sp>
        <p:nvSpPr>
          <p:cNvPr id="6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31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371599"/>
            <a:ext cx="8458200" cy="52927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600" dirty="0">
                <a:latin typeface="+mn-lt"/>
              </a:rPr>
              <a:t>F</a:t>
            </a:r>
            <a:r>
              <a:rPr lang="en-US" sz="1600" dirty="0" smtClean="0">
                <a:latin typeface="+mn-lt"/>
              </a:rPr>
              <a:t>or </a:t>
            </a:r>
            <a:r>
              <a:rPr lang="en-US" sz="1600" dirty="0">
                <a:latin typeface="+mn-lt"/>
              </a:rPr>
              <a:t>the first half of </a:t>
            </a:r>
            <a:r>
              <a:rPr lang="en-US" sz="1600" dirty="0" smtClean="0">
                <a:latin typeface="+mn-lt"/>
              </a:rPr>
              <a:t>2016, </a:t>
            </a:r>
            <a:r>
              <a:rPr lang="en-US" sz="1600" dirty="0">
                <a:latin typeface="+mn-lt"/>
              </a:rPr>
              <a:t>Global catastrophic </a:t>
            </a:r>
            <a:r>
              <a:rPr lang="en-US" sz="1600" b="1" dirty="0" smtClean="0">
                <a:latin typeface="+mn-lt"/>
              </a:rPr>
              <a:t>(CAT) losses are at their highest level since 2011;</a:t>
            </a:r>
            <a:r>
              <a:rPr lang="en-US" sz="1600" dirty="0" smtClean="0">
                <a:latin typeface="+mn-lt"/>
              </a:rPr>
              <a:t> global </a:t>
            </a:r>
            <a:r>
              <a:rPr lang="en-US" sz="1600" dirty="0">
                <a:latin typeface="+mn-lt"/>
              </a:rPr>
              <a:t>economic losses reached </a:t>
            </a:r>
            <a:r>
              <a:rPr lang="en-US" sz="1600" dirty="0" smtClean="0">
                <a:latin typeface="+mn-lt"/>
              </a:rPr>
              <a:t>$98 billion, with global </a:t>
            </a:r>
            <a:r>
              <a:rPr lang="en-US" sz="1600" dirty="0">
                <a:latin typeface="+mn-lt"/>
              </a:rPr>
              <a:t>insured </a:t>
            </a:r>
            <a:r>
              <a:rPr lang="en-US" sz="1600" dirty="0" smtClean="0">
                <a:latin typeface="+mn-lt"/>
              </a:rPr>
              <a:t>losses at $30 billion, still </a:t>
            </a:r>
            <a:r>
              <a:rPr lang="en-US" sz="1600" dirty="0">
                <a:latin typeface="+mn-lt"/>
              </a:rPr>
              <a:t>slightly below their 10-year averages of </a:t>
            </a:r>
            <a:r>
              <a:rPr lang="en-US" sz="1600" dirty="0" smtClean="0">
                <a:latin typeface="+mn-lt"/>
              </a:rPr>
              <a:t>$112 </a:t>
            </a:r>
            <a:r>
              <a:rPr lang="en-US" sz="1600" dirty="0">
                <a:latin typeface="+mn-lt"/>
              </a:rPr>
              <a:t>billion </a:t>
            </a:r>
            <a:r>
              <a:rPr lang="en-US" sz="1600" dirty="0" smtClean="0">
                <a:latin typeface="+mn-lt"/>
              </a:rPr>
              <a:t>and $31 </a:t>
            </a:r>
            <a:r>
              <a:rPr lang="en-US" sz="1600" dirty="0">
                <a:latin typeface="+mn-lt"/>
              </a:rPr>
              <a:t>billion </a:t>
            </a:r>
            <a:r>
              <a:rPr lang="en-US" sz="1600" dirty="0" smtClean="0">
                <a:latin typeface="+mn-lt"/>
              </a:rPr>
              <a:t>respectively</a:t>
            </a:r>
            <a:r>
              <a:rPr lang="en-US" sz="1600" dirty="0">
                <a:latin typeface="+mn-lt"/>
              </a:rPr>
              <a:t>. However, </a:t>
            </a:r>
            <a:r>
              <a:rPr lang="en-US" sz="1600" b="1" dirty="0">
                <a:latin typeface="+mn-lt"/>
              </a:rPr>
              <a:t>the losses were slightly above the longer-term averages of </a:t>
            </a:r>
            <a:r>
              <a:rPr lang="en-US" sz="1600" b="1" dirty="0" smtClean="0">
                <a:latin typeface="+mn-lt"/>
              </a:rPr>
              <a:t>$84 billion and $24 billion dating back to </a:t>
            </a:r>
            <a:r>
              <a:rPr lang="en-US" sz="1600" b="1" dirty="0">
                <a:latin typeface="+mn-lt"/>
              </a:rPr>
              <a:t>2000</a:t>
            </a:r>
            <a:r>
              <a:rPr lang="en-US" sz="1600" dirty="0" smtClean="0">
                <a:latin typeface="+mn-lt"/>
              </a:rPr>
              <a:t>.</a:t>
            </a:r>
          </a:p>
          <a:p>
            <a:pPr lvl="2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400" dirty="0" smtClean="0">
                <a:latin typeface="+mn-lt"/>
              </a:rPr>
              <a:t>The P&amp;C Combined </a:t>
            </a:r>
            <a:r>
              <a:rPr lang="en-US" sz="1400" dirty="0">
                <a:latin typeface="+mn-lt"/>
              </a:rPr>
              <a:t>R</a:t>
            </a:r>
            <a:r>
              <a:rPr lang="en-US" sz="1400" dirty="0" smtClean="0">
                <a:latin typeface="+mn-lt"/>
              </a:rPr>
              <a:t>atio has deteriorated to 100% as of 9/14/16 per A.M. Best</a:t>
            </a:r>
          </a:p>
          <a:p>
            <a:pPr lvl="2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400" dirty="0">
                <a:latin typeface="+mn-lt"/>
              </a:rPr>
              <a:t>Policyholder surplus is $676.3B as of 03/31/16. 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lvl="2">
              <a:lnSpc>
                <a:spcPct val="95000"/>
              </a:lnSpc>
              <a:spcBef>
                <a:spcPct val="25000"/>
              </a:spcBef>
            </a:pPr>
            <a:r>
              <a:rPr lang="en-US" sz="1400" dirty="0">
                <a:latin typeface="+mn-lt"/>
              </a:rPr>
              <a:t>The </a:t>
            </a:r>
            <a:r>
              <a:rPr lang="en-US" sz="1400" b="1" dirty="0">
                <a:latin typeface="+mn-lt"/>
              </a:rPr>
              <a:t>WC Combined Ratio </a:t>
            </a:r>
            <a:r>
              <a:rPr lang="en-US" sz="1400" b="1" dirty="0" smtClean="0">
                <a:latin typeface="+mn-lt"/>
              </a:rPr>
              <a:t>for </a:t>
            </a:r>
            <a:r>
              <a:rPr lang="en-US" sz="1400" b="1" dirty="0">
                <a:latin typeface="+mn-lt"/>
              </a:rPr>
              <a:t>2015 is projected at 94%. </a:t>
            </a:r>
            <a:r>
              <a:rPr lang="en-US" sz="1400" dirty="0">
                <a:latin typeface="+mn-lt"/>
              </a:rPr>
              <a:t>Workers’ comp results began to improve in 2012. Underwriting results deteriorated markedly from </a:t>
            </a:r>
            <a:r>
              <a:rPr lang="en-US" sz="1400" dirty="0" smtClean="0">
                <a:latin typeface="+mn-lt"/>
              </a:rPr>
              <a:t>2007-2011 </a:t>
            </a:r>
            <a:r>
              <a:rPr lang="en-US" sz="1400" dirty="0">
                <a:latin typeface="+mn-lt"/>
              </a:rPr>
              <a:t>and were the worst they had been in a decade.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lvl="2">
              <a:lnSpc>
                <a:spcPct val="105000"/>
              </a:lnSpc>
              <a:spcBef>
                <a:spcPct val="25000"/>
              </a:spcBef>
            </a:pPr>
            <a:r>
              <a:rPr lang="en-US" sz="1400" dirty="0">
                <a:latin typeface="+mn-lt"/>
              </a:rPr>
              <a:t>Due to persistently low interest rates, investment income fell in 2012, 2013 and 2014 but showed a small (1.9%) increase in 2015—another drop in 2016 seems likely</a:t>
            </a:r>
            <a:r>
              <a:rPr lang="en-US" sz="1400" dirty="0" smtClean="0">
                <a:latin typeface="+mn-lt"/>
              </a:rPr>
              <a:t>.</a:t>
            </a:r>
          </a:p>
          <a:p>
            <a:pPr lvl="2">
              <a:lnSpc>
                <a:spcPct val="105000"/>
              </a:lnSpc>
              <a:spcBef>
                <a:spcPct val="25000"/>
              </a:spcBef>
            </a:pPr>
            <a:endParaRPr lang="en-US" sz="14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Weather </a:t>
            </a:r>
            <a:r>
              <a:rPr lang="en-US" sz="1600" dirty="0">
                <a:latin typeface="+mn-lt"/>
              </a:rPr>
              <a:t>extremes (Tropical Storm Hermine, Flooding in Louisiana &amp; Texas), catastrophic </a:t>
            </a:r>
            <a:r>
              <a:rPr lang="en-US" sz="1600" dirty="0" smtClean="0">
                <a:latin typeface="+mn-lt"/>
              </a:rPr>
              <a:t>losses </a:t>
            </a:r>
            <a:r>
              <a:rPr lang="en-US" sz="1600" dirty="0">
                <a:latin typeface="+mn-lt"/>
              </a:rPr>
              <a:t>and investment earnings are areas of concern for </a:t>
            </a:r>
            <a:r>
              <a:rPr lang="en-US" sz="1600" dirty="0" smtClean="0">
                <a:latin typeface="+mn-lt"/>
              </a:rPr>
              <a:t>carriers</a:t>
            </a:r>
            <a:r>
              <a:rPr lang="en-US" sz="1600" dirty="0">
                <a:latin typeface="+mn-lt"/>
              </a:rPr>
              <a:t>. </a:t>
            </a:r>
            <a:endParaRPr lang="en-US" sz="17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589" y="256309"/>
            <a:ext cx="8077200" cy="84613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Highlights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819400"/>
            <a:ext cx="5791200" cy="380999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0"/>
          <p:cNvSpPr txBox="1">
            <a:spLocks noGrp="1" noChangeArrowheads="1"/>
          </p:cNvSpPr>
          <p:nvPr/>
        </p:nvSpPr>
        <p:spPr bwMode="auto">
          <a:xfrm>
            <a:off x="8839200" y="6664325"/>
            <a:ext cx="1095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3</a:t>
            </a:fld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What is BI?</a:t>
            </a:r>
          </a:p>
          <a:p>
            <a:pPr marL="457200" lvl="1" indent="0">
              <a:buNone/>
            </a:pPr>
            <a:r>
              <a:rPr lang="en-US" sz="2400" dirty="0" smtClean="0"/>
              <a:t>Business </a:t>
            </a:r>
            <a:r>
              <a:rPr lang="en-US" sz="2400" dirty="0"/>
              <a:t>Interruption provides coverage for loss of business, services or rental income resulting directly from the physical damage of an insured property.  </a:t>
            </a:r>
            <a:r>
              <a:rPr lang="en-US" sz="2400" dirty="0" smtClean="0"/>
              <a:t>Includes tax revenue interruption and tuition income.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800" b="1" dirty="0" smtClean="0"/>
              <a:t>Why it is important to you</a:t>
            </a:r>
          </a:p>
          <a:p>
            <a:pPr marL="457200" lvl="1" indent="0">
              <a:buNone/>
            </a:pPr>
            <a:r>
              <a:rPr lang="en-US" sz="2400" dirty="0" smtClean="0"/>
              <a:t>Public Entities looking for ways to generate revenue</a:t>
            </a:r>
          </a:p>
          <a:p>
            <a:pPr lvl="2"/>
            <a:r>
              <a:rPr lang="en-US" sz="2400" dirty="0" smtClean="0"/>
              <a:t>Recycled Water Sales</a:t>
            </a:r>
          </a:p>
          <a:p>
            <a:pPr lvl="2"/>
            <a:r>
              <a:rPr lang="en-US" sz="2400" dirty="0" smtClean="0"/>
              <a:t>Solar Energy</a:t>
            </a:r>
            <a:endParaRPr lang="en-US" sz="2400" dirty="0"/>
          </a:p>
          <a:p>
            <a:pPr lvl="2"/>
            <a:r>
              <a:rPr lang="en-US" sz="2400" dirty="0" smtClean="0"/>
              <a:t>Recreational Activities – sports parks &amp; camps</a:t>
            </a:r>
          </a:p>
          <a:p>
            <a:pPr lvl="2"/>
            <a:r>
              <a:rPr lang="en-US" sz="2400" dirty="0" smtClean="0"/>
              <a:t>Habitation (Tenancy) Risks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846138"/>
          </a:xfrm>
        </p:spPr>
        <p:txBody>
          <a:bodyPr/>
          <a:lstStyle/>
          <a:p>
            <a:r>
              <a:rPr lang="en-US" dirty="0" smtClean="0"/>
              <a:t>Business Interruption</a:t>
            </a:r>
            <a:endParaRPr lang="en-US" dirty="0"/>
          </a:p>
        </p:txBody>
      </p:sp>
      <p:sp>
        <p:nvSpPr>
          <p:cNvPr id="4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32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47799"/>
            <a:ext cx="8829674" cy="521652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Expectations are </a:t>
            </a:r>
            <a:r>
              <a:rPr lang="en-US" sz="2800" dirty="0"/>
              <a:t>that </a:t>
            </a:r>
            <a:r>
              <a:rPr lang="en-US" sz="2800" b="1" dirty="0"/>
              <a:t>rates will remain flat to slightly down into </a:t>
            </a:r>
            <a:r>
              <a:rPr lang="en-US" sz="2800" b="1" dirty="0" smtClean="0"/>
              <a:t>2017</a:t>
            </a:r>
            <a:r>
              <a:rPr lang="en-US" sz="2800" dirty="0" smtClean="0"/>
              <a:t> - barring </a:t>
            </a:r>
            <a:r>
              <a:rPr lang="en-US" sz="2800" dirty="0"/>
              <a:t>an increase in claims severity and/or any industry changing events (</a:t>
            </a:r>
            <a:r>
              <a:rPr lang="en-US" sz="2800" i="1" dirty="0"/>
              <a:t>i.e. hurricane, new legislation, court decisions, insurer insolvency</a:t>
            </a:r>
            <a:r>
              <a:rPr lang="en-US" sz="2800" dirty="0" smtClean="0"/>
              <a:t>).</a:t>
            </a:r>
            <a:r>
              <a:rPr lang="en-US" sz="2800" dirty="0"/>
              <a:t> 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Some lines </a:t>
            </a:r>
            <a:r>
              <a:rPr lang="en-US" sz="2800" dirty="0"/>
              <a:t>of coverage will see </a:t>
            </a:r>
            <a:r>
              <a:rPr lang="en-US" sz="2800" dirty="0" smtClean="0"/>
              <a:t>modest decreases, </a:t>
            </a:r>
            <a:r>
              <a:rPr lang="en-US" sz="2800" dirty="0"/>
              <a:t>while others such as </a:t>
            </a:r>
            <a:r>
              <a:rPr lang="en-US" sz="2800" dirty="0" smtClean="0"/>
              <a:t>law </a:t>
            </a:r>
            <a:r>
              <a:rPr lang="en-US" sz="2800" b="1" dirty="0" smtClean="0"/>
              <a:t>enforcement liability, flood, commercial </a:t>
            </a:r>
            <a:r>
              <a:rPr lang="en-US" sz="2800" b="1" dirty="0"/>
              <a:t>automobile liability and employment practices liability </a:t>
            </a:r>
            <a:r>
              <a:rPr lang="en-US" sz="2800" b="1" dirty="0" smtClean="0"/>
              <a:t>(EPL) may see </a:t>
            </a:r>
            <a:r>
              <a:rPr lang="en-US" sz="2800" b="1" dirty="0"/>
              <a:t>price increases</a:t>
            </a:r>
            <a:r>
              <a:rPr lang="en-US" sz="28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84613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Looking Ahead . . . .</a:t>
            </a:r>
            <a:endParaRPr lang="en-US" dirty="0">
              <a:latin typeface="+mj-lt"/>
            </a:endParaRPr>
          </a:p>
        </p:txBody>
      </p:sp>
      <p:sp>
        <p:nvSpPr>
          <p:cNvPr id="6" name="Rectangle 110"/>
          <p:cNvSpPr txBox="1">
            <a:spLocks noGrp="1" noChangeArrowheads="1"/>
          </p:cNvSpPr>
          <p:nvPr/>
        </p:nvSpPr>
        <p:spPr bwMode="auto">
          <a:xfrm>
            <a:off x="8763000" y="6664325"/>
            <a:ext cx="1857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1050" dirty="0" smtClean="0">
                <a:latin typeface="Arial" charset="0"/>
              </a:rPr>
              <a:t>33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410200"/>
            <a:ext cx="3810000" cy="10667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800" i="1" dirty="0" smtClean="0">
                <a:solidFill>
                  <a:schemeClr val="tx1"/>
                </a:solidFill>
                <a:latin typeface="+mj-lt"/>
              </a:rPr>
              <a:t>Questions?</a:t>
            </a:r>
            <a:endParaRPr lang="en-US" sz="48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07027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STATE OF THE     	INSURANCE 		MARKET 			2017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83958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>
              <a:solidFill>
                <a:schemeClr val="bg1"/>
              </a:solidFill>
            </a:endParaRP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400" b="1" i="1" dirty="0">
                <a:solidFill>
                  <a:schemeClr val="bg1"/>
                </a:solidFill>
              </a:rPr>
              <a:t>(THIS INFORATION HAS BEEN CONSOLIDATED FROM VARIOUS INDUSTRY SOURCES)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2079486"/>
            <a:ext cx="3581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Please contact us if you would like a copy of this presentation.</a:t>
            </a:r>
          </a:p>
          <a:p>
            <a:endParaRPr lang="en-US" b="1" i="1" dirty="0"/>
          </a:p>
          <a:p>
            <a:r>
              <a:rPr lang="en-US" b="1" dirty="0" smtClean="0"/>
              <a:t>Marcus Beverly</a:t>
            </a:r>
          </a:p>
          <a:p>
            <a:r>
              <a:rPr lang="en-US" b="1" dirty="0" smtClean="0"/>
              <a:t>Marcus.Beverly@Alliant.com</a:t>
            </a:r>
          </a:p>
          <a:p>
            <a:r>
              <a:rPr lang="en-US" b="1" dirty="0" smtClean="0"/>
              <a:t>916-643-2704</a:t>
            </a:r>
            <a:endParaRPr lang="en-US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1371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Thank You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863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509588" indent="-336550">
              <a:spcBef>
                <a:spcPts val="1200"/>
              </a:spcBef>
            </a:pPr>
            <a:r>
              <a:rPr lang="en-US" sz="2000" b="1" dirty="0">
                <a:latin typeface="+mn-lt"/>
              </a:rPr>
              <a:t>Commercial insurance prices were </a:t>
            </a:r>
            <a:r>
              <a:rPr lang="en-US" sz="2000" b="1" dirty="0" smtClean="0">
                <a:latin typeface="+mn-lt"/>
              </a:rPr>
              <a:t>down slightly </a:t>
            </a:r>
            <a:r>
              <a:rPr lang="en-US" sz="2000" dirty="0" smtClean="0">
                <a:latin typeface="+mn-lt"/>
              </a:rPr>
              <a:t>during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first </a:t>
            </a:r>
            <a:r>
              <a:rPr lang="en-US" sz="2000" dirty="0">
                <a:latin typeface="+mn-lt"/>
              </a:rPr>
              <a:t>quarter of </a:t>
            </a:r>
            <a:r>
              <a:rPr lang="en-US" sz="2000" dirty="0" smtClean="0">
                <a:latin typeface="+mn-lt"/>
              </a:rPr>
              <a:t>2016, </a:t>
            </a:r>
            <a:r>
              <a:rPr lang="en-US" sz="2000" dirty="0">
                <a:latin typeface="+mn-lt"/>
              </a:rPr>
              <a:t>according to </a:t>
            </a:r>
            <a:r>
              <a:rPr lang="en-US" sz="2000" dirty="0" smtClean="0">
                <a:latin typeface="+mn-lt"/>
              </a:rPr>
              <a:t>Towers </a:t>
            </a:r>
            <a:r>
              <a:rPr lang="en-US" sz="2000" dirty="0">
                <a:latin typeface="+mn-lt"/>
              </a:rPr>
              <a:t>Watson's most recent Commercial Lines Insurance Pricing Survey (CLIPS</a:t>
            </a:r>
            <a:r>
              <a:rPr lang="en-US" sz="2000" dirty="0" smtClean="0">
                <a:latin typeface="+mn-lt"/>
              </a:rPr>
              <a:t>) data. </a:t>
            </a:r>
          </a:p>
          <a:p>
            <a:pPr marL="509588" indent="-336550">
              <a:spcBef>
                <a:spcPts val="1200"/>
              </a:spcBef>
            </a:pPr>
            <a:endParaRPr lang="en-US" sz="2000" dirty="0" smtClean="0">
              <a:latin typeface="+mn-lt"/>
            </a:endParaRPr>
          </a:p>
          <a:p>
            <a:pPr marL="5143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Consistent </a:t>
            </a:r>
            <a:r>
              <a:rPr lang="en-US" dirty="0">
                <a:latin typeface="+mn-lt"/>
              </a:rPr>
              <a:t>with </a:t>
            </a:r>
            <a:r>
              <a:rPr lang="en-US" dirty="0" smtClean="0">
                <a:latin typeface="+mn-lt"/>
              </a:rPr>
              <a:t>Q4 2015, </a:t>
            </a:r>
            <a:r>
              <a:rPr lang="en-US" b="1" dirty="0">
                <a:latin typeface="+mn-lt"/>
              </a:rPr>
              <a:t>three </a:t>
            </a:r>
            <a:r>
              <a:rPr lang="en-US" b="1" dirty="0" smtClean="0">
                <a:latin typeface="+mn-lt"/>
              </a:rPr>
              <a:t>lines of coverage reported modest price decreases</a:t>
            </a:r>
            <a:r>
              <a:rPr lang="en-US" dirty="0" smtClean="0">
                <a:latin typeface="+mn-lt"/>
              </a:rPr>
              <a:t>:</a:t>
            </a:r>
          </a:p>
          <a:p>
            <a:pPr marL="1371600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W</a:t>
            </a:r>
            <a:r>
              <a:rPr lang="en-US" sz="1900" dirty="0" smtClean="0">
                <a:latin typeface="+mn-lt"/>
              </a:rPr>
              <a:t>orkers </a:t>
            </a:r>
            <a:r>
              <a:rPr lang="en-US" sz="1900" dirty="0">
                <a:latin typeface="+mn-lt"/>
              </a:rPr>
              <a:t>C</a:t>
            </a:r>
            <a:r>
              <a:rPr lang="en-US" sz="1900" dirty="0" smtClean="0">
                <a:latin typeface="+mn-lt"/>
              </a:rPr>
              <a:t>ompensation</a:t>
            </a:r>
            <a:r>
              <a:rPr lang="en-US" sz="1900" dirty="0">
                <a:latin typeface="+mn-lt"/>
              </a:rPr>
              <a:t>, </a:t>
            </a:r>
            <a:endParaRPr lang="en-US" sz="1900" dirty="0" smtClean="0">
              <a:latin typeface="+mn-lt"/>
            </a:endParaRPr>
          </a:p>
          <a:p>
            <a:pPr marL="1371600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C</a:t>
            </a:r>
            <a:r>
              <a:rPr lang="en-US" sz="1900" dirty="0" smtClean="0">
                <a:latin typeface="+mn-lt"/>
              </a:rPr>
              <a:t>ommercial </a:t>
            </a:r>
            <a:r>
              <a:rPr lang="en-US" sz="1900" dirty="0">
                <a:latin typeface="+mn-lt"/>
              </a:rPr>
              <a:t>P</a:t>
            </a:r>
            <a:r>
              <a:rPr lang="en-US" sz="1900" dirty="0" smtClean="0">
                <a:latin typeface="+mn-lt"/>
              </a:rPr>
              <a:t>roperty</a:t>
            </a:r>
            <a:r>
              <a:rPr lang="en-US" sz="1900" dirty="0">
                <a:latin typeface="+mn-lt"/>
              </a:rPr>
              <a:t>, </a:t>
            </a:r>
            <a:endParaRPr lang="en-US" sz="1900" dirty="0" smtClean="0">
              <a:latin typeface="+mn-lt"/>
            </a:endParaRPr>
          </a:p>
          <a:p>
            <a:pPr marL="1371600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n-lt"/>
              </a:rPr>
              <a:t>and </a:t>
            </a:r>
            <a:r>
              <a:rPr lang="en-US" sz="1900" dirty="0">
                <a:latin typeface="+mn-lt"/>
              </a:rPr>
              <a:t>D</a:t>
            </a:r>
            <a:r>
              <a:rPr lang="en-US" sz="1900" dirty="0" smtClean="0">
                <a:latin typeface="+mn-lt"/>
              </a:rPr>
              <a:t>irectors </a:t>
            </a:r>
            <a:r>
              <a:rPr lang="en-US" sz="1900" dirty="0">
                <a:latin typeface="+mn-lt"/>
              </a:rPr>
              <a:t>and </a:t>
            </a:r>
            <a:r>
              <a:rPr lang="en-US" sz="1900" dirty="0" smtClean="0">
                <a:latin typeface="+mn-lt"/>
              </a:rPr>
              <a:t>Officers</a:t>
            </a:r>
          </a:p>
          <a:p>
            <a:pPr marL="5143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5143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outlier in the results continues to be </a:t>
            </a:r>
            <a:r>
              <a:rPr lang="en-US" b="1" dirty="0">
                <a:latin typeface="+mn-lt"/>
              </a:rPr>
              <a:t>commercial auto, where </a:t>
            </a:r>
            <a:r>
              <a:rPr lang="en-US" b="1" dirty="0" smtClean="0">
                <a:latin typeface="+mn-lt"/>
              </a:rPr>
              <a:t>price </a:t>
            </a:r>
            <a:r>
              <a:rPr lang="en-US" b="1" dirty="0">
                <a:latin typeface="+mn-lt"/>
              </a:rPr>
              <a:t>increases continue</a:t>
            </a:r>
            <a:r>
              <a:rPr lang="en-US" dirty="0">
                <a:latin typeface="+mn-lt"/>
              </a:rPr>
              <a:t> to be reported and have even mildly accelerated over the past three quarters. Price changes for most other lines fell in the low single digits. 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5143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5143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5143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80" y="0"/>
            <a:ext cx="6791326" cy="838200"/>
          </a:xfrm>
        </p:spPr>
        <p:txBody>
          <a:bodyPr>
            <a:noAutofit/>
          </a:bodyPr>
          <a:lstStyle/>
          <a:p>
            <a:r>
              <a:rPr lang="en-US" dirty="0" smtClean="0"/>
              <a:t>Commercial Insurance Prices Nearly Flat in the First Quarter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4648200" cy="42227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Towers Watson Commercial Lines Insurance Pricing Survey</a:t>
            </a:r>
          </a:p>
        </p:txBody>
      </p:sp>
      <p:sp>
        <p:nvSpPr>
          <p:cNvPr id="6" name="Rectangle 110"/>
          <p:cNvSpPr txBox="1">
            <a:spLocks noGrp="1" noChangeArrowheads="1"/>
          </p:cNvSpPr>
          <p:nvPr/>
        </p:nvSpPr>
        <p:spPr bwMode="auto">
          <a:xfrm>
            <a:off x="8839200" y="6664325"/>
            <a:ext cx="109537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4</a:t>
            </a:fld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091395"/>
              </p:ext>
            </p:extLst>
          </p:nvPr>
        </p:nvGraphicFramePr>
        <p:xfrm>
          <a:off x="393475" y="1478288"/>
          <a:ext cx="8077200" cy="431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5397725" cy="846138"/>
          </a:xfrm>
        </p:spPr>
        <p:txBody>
          <a:bodyPr>
            <a:noAutofit/>
          </a:bodyPr>
          <a:lstStyle/>
          <a:p>
            <a:r>
              <a:rPr lang="en-US" dirty="0"/>
              <a:t>Change in Commercial Rate Renewals, by Line: </a:t>
            </a:r>
            <a:r>
              <a:rPr lang="en-US" dirty="0" smtClean="0"/>
              <a:t>2016:Q1</a:t>
            </a:r>
            <a:endParaRPr lang="en-US" dirty="0"/>
          </a:p>
        </p:txBody>
      </p:sp>
      <p:sp>
        <p:nvSpPr>
          <p:cNvPr id="9" name="Rectangle 110"/>
          <p:cNvSpPr txBox="1">
            <a:spLocks noGrp="1" noChangeArrowheads="1"/>
          </p:cNvSpPr>
          <p:nvPr/>
        </p:nvSpPr>
        <p:spPr bwMode="auto">
          <a:xfrm>
            <a:off x="8839200" y="6560921"/>
            <a:ext cx="219075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5</a:t>
            </a:fld>
            <a:endParaRPr lang="en-US" altLang="en-US" sz="1050" dirty="0">
              <a:latin typeface="Arial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blackWhite">
          <a:xfrm>
            <a:off x="3456212" y="1202014"/>
            <a:ext cx="2514600" cy="914400"/>
          </a:xfrm>
          <a:prstGeom prst="wedgeRectCallout">
            <a:avLst>
              <a:gd name="adj1" fmla="val 121811"/>
              <a:gd name="adj2" fmla="val 56350"/>
            </a:avLst>
          </a:prstGeom>
          <a:gradFill rotWithShape="1">
            <a:gsLst>
              <a:gs pos="0">
                <a:srgbClr val="225A7A"/>
              </a:gs>
              <a:gs pos="100000">
                <a:srgbClr val="225A7A">
                  <a:gamma/>
                  <a:shade val="66275"/>
                  <a:invGamma/>
                </a:srgbClr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Commercial Auto rate increases are larger than any other line, followed by EPL and D&amp;O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1887" y="1141056"/>
            <a:ext cx="8221662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891037" y="5646849"/>
            <a:ext cx="7644950" cy="410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latin typeface="Arial" charset="0"/>
              </a:rPr>
              <a:t>Major Commercial Lines Renewals Were Mixed to Down in </a:t>
            </a:r>
            <a:r>
              <a:rPr lang="en-US" sz="1600" b="1" dirty="0" smtClean="0">
                <a:latin typeface="Arial" charset="0"/>
              </a:rPr>
              <a:t>Q1:2016;   </a:t>
            </a:r>
          </a:p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1600" b="1" dirty="0" smtClean="0">
                <a:latin typeface="Arial" charset="0"/>
              </a:rPr>
              <a:t>EPL</a:t>
            </a:r>
            <a:r>
              <a:rPr lang="en-US" sz="1600" b="1" dirty="0">
                <a:latin typeface="Arial" charset="0"/>
              </a:rPr>
              <a:t>, D&amp;O and Commercial </a:t>
            </a:r>
            <a:r>
              <a:rPr lang="en-US" sz="1600" b="1" dirty="0" smtClean="0">
                <a:latin typeface="Arial" charset="0"/>
              </a:rPr>
              <a:t>Auto Saw </a:t>
            </a:r>
            <a:r>
              <a:rPr lang="en-US" sz="1600" b="1" dirty="0">
                <a:latin typeface="Arial" charset="0"/>
              </a:rPr>
              <a:t>Gains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6193951"/>
            <a:ext cx="8790040" cy="6294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+mj-lt"/>
              </a:rPr>
              <a:t>Note: </a:t>
            </a:r>
            <a:r>
              <a:rPr lang="en-US" sz="1100" dirty="0" err="1">
                <a:solidFill>
                  <a:schemeClr val="tx2"/>
                </a:solidFill>
                <a:latin typeface="+mj-lt"/>
              </a:rPr>
              <a:t>CIAB</a:t>
            </a:r>
            <a:r>
              <a:rPr lang="en-US" sz="1100" dirty="0">
                <a:solidFill>
                  <a:schemeClr val="tx2"/>
                </a:solidFill>
                <a:latin typeface="+mj-lt"/>
              </a:rPr>
              <a:t> data cited here are based on a survey. Rate changes earned by individual insurers can and do vary, potentially substantially</a:t>
            </a:r>
          </a:p>
          <a:p>
            <a:r>
              <a:rPr lang="en-US" sz="1100" dirty="0">
                <a:solidFill>
                  <a:schemeClr val="tx2"/>
                </a:solidFill>
                <a:latin typeface="+mj-lt"/>
              </a:rPr>
              <a:t>Source: Council of Insurance Agents and Brokers; Insurance Information Institute</a:t>
            </a:r>
          </a:p>
          <a:p>
            <a:pPr marL="63500" indent="-635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>
                <a:solidFill>
                  <a:srgbClr val="000000"/>
                </a:solidFill>
                <a:latin typeface="+mj-lt"/>
                <a:cs typeface="Arial" charset="0"/>
              </a:rPr>
              <a:t>.</a:t>
            </a:r>
            <a:endParaRPr lang="en-US" sz="110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27303"/>
              </p:ext>
            </p:extLst>
          </p:nvPr>
        </p:nvGraphicFramePr>
        <p:xfrm>
          <a:off x="212668" y="2110785"/>
          <a:ext cx="8885853" cy="474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103092"/>
            <a:ext cx="8153400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000" dirty="0">
                <a:solidFill>
                  <a:schemeClr val="tx2"/>
                </a:solidFill>
                <a:latin typeface="+mj-lt"/>
              </a:rPr>
              <a:t>ROE figures are </a:t>
            </a:r>
            <a:r>
              <a:rPr lang="en-US" sz="1000" dirty="0" err="1">
                <a:solidFill>
                  <a:schemeClr val="tx2"/>
                </a:solidFill>
                <a:latin typeface="+mj-lt"/>
              </a:rPr>
              <a:t>GAAP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; 1Return on avg. surplus.  2016 data are for Q1.  Excluding Mortgage &amp; Financial Guaranty insurers yields a 8.2% </a:t>
            </a:r>
            <a:r>
              <a:rPr lang="en-US" sz="1000" dirty="0" err="1">
                <a:solidFill>
                  <a:schemeClr val="tx2"/>
                </a:solidFill>
                <a:latin typeface="+mj-lt"/>
              </a:rPr>
              <a:t>ROAS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 in 2014, 9.8% </a:t>
            </a:r>
            <a:r>
              <a:rPr lang="en-US" sz="1000" dirty="0" err="1">
                <a:solidFill>
                  <a:schemeClr val="tx2"/>
                </a:solidFill>
                <a:latin typeface="+mj-lt"/>
              </a:rPr>
              <a:t>ROAS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 in 2013, 6.2% </a:t>
            </a:r>
            <a:r>
              <a:rPr lang="en-US" sz="1000" dirty="0" err="1">
                <a:solidFill>
                  <a:schemeClr val="tx2"/>
                </a:solidFill>
                <a:latin typeface="+mj-lt"/>
              </a:rPr>
              <a:t>ROAS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 in 2012, </a:t>
            </a:r>
            <a:r>
              <a:rPr lang="en-US" sz="1000" dirty="0" smtClean="0">
                <a:solidFill>
                  <a:schemeClr val="tx2"/>
                </a:solidFill>
                <a:latin typeface="+mj-lt"/>
              </a:rPr>
              <a:t>4.7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% </a:t>
            </a:r>
            <a:r>
              <a:rPr lang="en-US" sz="1000" dirty="0" err="1">
                <a:solidFill>
                  <a:schemeClr val="tx2"/>
                </a:solidFill>
                <a:latin typeface="+mj-lt"/>
              </a:rPr>
              <a:t>ROAS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 for 2011, 7.6% for 2010 and 7.4% for 2009; 2015E is annualized figure based actual figure through Q3 of $44.0</a:t>
            </a:r>
          </a:p>
          <a:p>
            <a:pPr algn="just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000" dirty="0">
                <a:solidFill>
                  <a:schemeClr val="tx2"/>
                </a:solidFill>
                <a:latin typeface="+mj-lt"/>
              </a:rPr>
              <a:t>Sources: A.M. Best, ISO; Insurance Information Institute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50113" y="0"/>
            <a:ext cx="6707887" cy="846138"/>
          </a:xfrm>
        </p:spPr>
        <p:txBody>
          <a:bodyPr>
            <a:noAutofit/>
          </a:bodyPr>
          <a:lstStyle/>
          <a:p>
            <a:r>
              <a:rPr lang="en-US" dirty="0" smtClean="0"/>
              <a:t>P/C </a:t>
            </a:r>
            <a:r>
              <a:rPr lang="en-US" dirty="0"/>
              <a:t>Industry Net Income After </a:t>
            </a:r>
            <a:r>
              <a:rPr lang="en-US" dirty="0" smtClean="0"/>
              <a:t>Taxes 1991–2016:Q1 </a:t>
            </a:r>
            <a:r>
              <a:rPr lang="en-US" dirty="0"/>
              <a:t>(Est.) </a:t>
            </a:r>
            <a:r>
              <a:rPr lang="en-US" altLang="en-US" dirty="0" smtClean="0"/>
              <a:t>(Millions)</a:t>
            </a:r>
            <a:endParaRPr lang="en-US" dirty="0"/>
          </a:p>
        </p:txBody>
      </p:sp>
      <p:sp>
        <p:nvSpPr>
          <p:cNvPr id="9" name="Rectangle 110"/>
          <p:cNvSpPr txBox="1">
            <a:spLocks noGrp="1" noChangeArrowheads="1"/>
          </p:cNvSpPr>
          <p:nvPr/>
        </p:nvSpPr>
        <p:spPr bwMode="auto">
          <a:xfrm>
            <a:off x="8839200" y="6560921"/>
            <a:ext cx="219075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6</a:t>
            </a:fld>
            <a:endParaRPr lang="en-US" altLang="en-US" sz="1050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113" y="1847288"/>
            <a:ext cx="882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$ Millions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95400" y="1381775"/>
            <a:ext cx="3657600" cy="1208023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/>
        </p:spPr>
        <p:txBody>
          <a:bodyPr wrap="square" lIns="91440" tIns="91440" rIns="91440" bIns="91440">
            <a:spAutoFit/>
          </a:bodyPr>
          <a:lstStyle>
            <a:lvl1pPr marL="198438" indent="-198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"/>
              <a:tabLst>
                <a:tab pos="1892300" algn="l"/>
                <a:tab pos="2120900" algn="l"/>
              </a:tabLst>
            </a:pP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2005 ROE*= 9.6%	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Times New Roman" pitchFamily="18" charset="0"/>
                <a:sym typeface="Wingdings"/>
              </a:rPr>
              <a:t>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  <a:sym typeface="Wingdings"/>
              </a:rPr>
              <a:t>	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2011 ROAS1 = 3.5%</a:t>
            </a:r>
          </a:p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tabLst>
                <a:tab pos="1892300" algn="l"/>
                <a:tab pos="2120900" algn="l"/>
              </a:tabLst>
            </a:pP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2006 ROE = 12.7%	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Times New Roman" pitchFamily="18" charset="0"/>
                <a:sym typeface="Wingdings"/>
              </a:rPr>
              <a:t>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  <a:sym typeface="Wingdings"/>
              </a:rPr>
              <a:t>	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2012 ROAS1 = 5.9%</a:t>
            </a:r>
          </a:p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tabLst>
                <a:tab pos="1892300" algn="l"/>
                <a:tab pos="2120900" algn="l"/>
              </a:tabLst>
            </a:pP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2007 ROE = 10.9%	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Times New Roman" pitchFamily="18" charset="0"/>
                <a:sym typeface="Wingdings"/>
              </a:rPr>
              <a:t>	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2013 ROAS1 = 10.2%</a:t>
            </a:r>
          </a:p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tabLst>
                <a:tab pos="1892300" algn="l"/>
                <a:tab pos="2120900" algn="l"/>
              </a:tabLst>
            </a:pP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2008 ROE = 0.1%	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Times New Roman" pitchFamily="18" charset="0"/>
                <a:sym typeface="Wingdings"/>
              </a:rPr>
              <a:t>	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2014 ROAS1 = 8.4%</a:t>
            </a:r>
          </a:p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tabLst>
                <a:tab pos="1892300" algn="l"/>
                <a:tab pos="2120900" algn="l"/>
              </a:tabLst>
            </a:pP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2009 ROE = 5.0%	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Times New Roman" pitchFamily="18" charset="0"/>
                <a:sym typeface="Wingdings"/>
              </a:rPr>
              <a:t>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  <a:sym typeface="Wingdings"/>
              </a:rPr>
              <a:t>	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2015 ROAS = 8.4%</a:t>
            </a:r>
          </a:p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tabLst>
                <a:tab pos="1892300" algn="l"/>
                <a:tab pos="2120900" algn="l"/>
              </a:tabLst>
            </a:pP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2010 ROE = 6.6%	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Times New Roman" pitchFamily="18" charset="0"/>
                <a:sym typeface="Wingdings"/>
              </a:rPr>
              <a:t>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  <a:sym typeface="Wingdings"/>
              </a:rPr>
              <a:t>	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2016:Q1 ROAS = 7.9%</a:t>
            </a:r>
          </a:p>
        </p:txBody>
      </p:sp>
      <p:sp>
        <p:nvSpPr>
          <p:cNvPr id="15" name="PPTShape_0"/>
          <p:cNvSpPr>
            <a:spLocks noChangeArrowheads="1"/>
          </p:cNvSpPr>
          <p:nvPr/>
        </p:nvSpPr>
        <p:spPr bwMode="blackWhite">
          <a:xfrm>
            <a:off x="5334000" y="1249674"/>
            <a:ext cx="2073884" cy="736112"/>
          </a:xfrm>
          <a:prstGeom prst="wedgeRectCallout">
            <a:avLst>
              <a:gd name="adj1" fmla="val 109934"/>
              <a:gd name="adj2" fmla="val 416018"/>
            </a:avLst>
          </a:prstGeom>
          <a:solidFill>
            <a:srgbClr val="002060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100" b="1" dirty="0">
                <a:solidFill>
                  <a:schemeClr val="bg1"/>
                </a:solidFill>
              </a:rPr>
              <a:t>Net income in Q1:2016 on an annualized basis was on track to match full-year 2015</a:t>
            </a:r>
          </a:p>
        </p:txBody>
      </p:sp>
    </p:spTree>
    <p:extLst>
      <p:ext uri="{BB962C8B-B14F-4D97-AF65-F5344CB8AC3E}">
        <p14:creationId xmlns:p14="http://schemas.microsoft.com/office/powerpoint/2010/main" val="14680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676778"/>
              </p:ext>
            </p:extLst>
          </p:nvPr>
        </p:nvGraphicFramePr>
        <p:xfrm>
          <a:off x="391550" y="1454675"/>
          <a:ext cx="8077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088" y="152400"/>
            <a:ext cx="6553200" cy="846138"/>
          </a:xfrm>
        </p:spPr>
        <p:txBody>
          <a:bodyPr>
            <a:no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Property/Casualty Insurance </a:t>
            </a:r>
            <a:r>
              <a:rPr lang="en-US" dirty="0" smtClean="0"/>
              <a:t>Industry </a:t>
            </a:r>
            <a:r>
              <a:rPr lang="en-US" dirty="0"/>
              <a:t>Investment Income: </a:t>
            </a:r>
            <a:r>
              <a:rPr lang="en-US" dirty="0" smtClean="0"/>
              <a:t>2000–2016:Q1</a:t>
            </a:r>
            <a:endParaRPr lang="en-US" baseline="300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blackWhite">
          <a:xfrm>
            <a:off x="685800" y="5522843"/>
            <a:ext cx="7924800" cy="83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z="1400" b="1" dirty="0">
                <a:latin typeface="+mj-lt"/>
                <a:cs typeface="Arial" charset="0"/>
              </a:rPr>
              <a:t>Due to persistently low interest rates, investment income fell in 2012, 2013 and 2014 but showed a small (1.9%) increase in 2015—another drop in 2016 seems likely</a:t>
            </a:r>
          </a:p>
        </p:txBody>
      </p:sp>
      <p:sp>
        <p:nvSpPr>
          <p:cNvPr id="8" name="Rectangle 110"/>
          <p:cNvSpPr txBox="1">
            <a:spLocks noGrp="1" noChangeArrowheads="1"/>
          </p:cNvSpPr>
          <p:nvPr/>
        </p:nvSpPr>
        <p:spPr bwMode="auto">
          <a:xfrm>
            <a:off x="8839200" y="6664325"/>
            <a:ext cx="219075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7</a:t>
            </a:fld>
            <a:endParaRPr lang="en-US" altLang="en-US" sz="1050" dirty="0">
              <a:latin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-76201" y="6247337"/>
            <a:ext cx="891540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+mj-lt"/>
              </a:rPr>
              <a:t>1 Investment gains consist primarily of interest and stock dividends. </a:t>
            </a:r>
            <a:br>
              <a:rPr lang="en-US" sz="1100" dirty="0">
                <a:solidFill>
                  <a:schemeClr val="tx2"/>
                </a:solidFill>
                <a:latin typeface="+mj-lt"/>
              </a:rPr>
            </a:br>
            <a:r>
              <a:rPr lang="en-US" sz="1100" dirty="0">
                <a:solidFill>
                  <a:schemeClr val="tx2"/>
                </a:solidFill>
                <a:latin typeface="+mj-lt"/>
              </a:rPr>
              <a:t>*2014 figure is estimated based on annualized data through Q3.</a:t>
            </a:r>
          </a:p>
          <a:p>
            <a:r>
              <a:rPr lang="en-US" sz="1100" dirty="0">
                <a:solidFill>
                  <a:schemeClr val="tx2"/>
                </a:solidFill>
                <a:latin typeface="+mj-lt"/>
              </a:rPr>
              <a:t>Sources: ISO; Insurance Information Institute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black">
          <a:xfrm>
            <a:off x="152400" y="1268984"/>
            <a:ext cx="8221662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6082836" y="1268984"/>
            <a:ext cx="2489664" cy="795771"/>
          </a:xfrm>
          <a:prstGeom prst="wedgeRectCallout">
            <a:avLst>
              <a:gd name="adj1" fmla="val 35221"/>
              <a:gd name="adj2" fmla="val 164880"/>
            </a:avLst>
          </a:prstGeom>
          <a:gradFill rotWithShape="1"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charset="0"/>
              </a:rPr>
              <a:t>Investment earnings are still below their 2007 pre-crisis peak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932085"/>
              </p:ext>
            </p:extLst>
          </p:nvPr>
        </p:nvGraphicFramePr>
        <p:xfrm>
          <a:off x="191123" y="1722315"/>
          <a:ext cx="8648077" cy="361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23" y="50688"/>
            <a:ext cx="6934200" cy="846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Policyholder Surplus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2006:Q4 – 2016:Q1</a:t>
            </a:r>
            <a:endParaRPr lang="en-US" dirty="0"/>
          </a:p>
        </p:txBody>
      </p:sp>
      <p:sp>
        <p:nvSpPr>
          <p:cNvPr id="9" name="Rectangle 110"/>
          <p:cNvSpPr txBox="1">
            <a:spLocks noGrp="1" noChangeArrowheads="1"/>
          </p:cNvSpPr>
          <p:nvPr/>
        </p:nvSpPr>
        <p:spPr bwMode="auto">
          <a:xfrm>
            <a:off x="8839200" y="6664325"/>
            <a:ext cx="219075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8</a:t>
            </a:fld>
            <a:endParaRPr lang="en-US" altLang="en-US" sz="1050" dirty="0">
              <a:latin typeface="Arial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black">
          <a:xfrm>
            <a:off x="192088" y="159654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($ Billions)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1371600" y="1665381"/>
            <a:ext cx="1696563" cy="568325"/>
          </a:xfrm>
          <a:prstGeom prst="wedgeRectCallout">
            <a:avLst>
              <a:gd name="adj1" fmla="val -42277"/>
              <a:gd name="adj2" fmla="val 1933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PPTShape_2"/>
          <p:cNvSpPr>
            <a:spLocks noChangeArrowheads="1"/>
          </p:cNvSpPr>
          <p:nvPr/>
        </p:nvSpPr>
        <p:spPr bwMode="blackWhite">
          <a:xfrm>
            <a:off x="3486511" y="1665380"/>
            <a:ext cx="2563812" cy="568325"/>
          </a:xfrm>
          <a:prstGeom prst="wedgeRectCallout">
            <a:avLst>
              <a:gd name="adj1" fmla="val 6999"/>
              <a:gd name="adj2" fmla="val 1570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76200" y="6575615"/>
            <a:ext cx="2009944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91123" y="5750163"/>
            <a:ext cx="30409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2010:Q1 data includes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$22.5B of paid-in capital from a holding company parent for one insurer’s investment in a non-insurance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business.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191123" y="5181600"/>
            <a:ext cx="8648077" cy="568527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industry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now has $1 of surplus for every $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0.77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</a:t>
            </a:r>
            <a:b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close to the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blackWhite">
          <a:xfrm>
            <a:off x="3515086" y="5776563"/>
            <a:ext cx="5324114" cy="592217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P/C insurance industry entered 2016</a:t>
            </a:r>
            <a:b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very strong financial condition.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PPTShape_1"/>
          <p:cNvSpPr>
            <a:spLocks noChangeArrowheads="1"/>
          </p:cNvSpPr>
          <p:nvPr/>
        </p:nvSpPr>
        <p:spPr bwMode="blackWhite">
          <a:xfrm>
            <a:off x="5638800" y="3633136"/>
            <a:ext cx="2677099" cy="497618"/>
          </a:xfrm>
          <a:prstGeom prst="wedgeRectCallout">
            <a:avLst>
              <a:gd name="adj1" fmla="val 60270"/>
              <a:gd name="adj2" fmla="val -145744"/>
            </a:avLst>
          </a:prstGeom>
          <a:solidFill>
            <a:srgbClr val="0070C0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+mj-lt"/>
                <a:cs typeface="Arial" charset="0"/>
              </a:rPr>
              <a:t>Surplus as of </a:t>
            </a:r>
            <a:r>
              <a:rPr lang="en-US" sz="1200" b="1" dirty="0">
                <a:solidFill>
                  <a:srgbClr val="FFFFFF"/>
                </a:solidFill>
                <a:latin typeface="+mj-lt"/>
              </a:rPr>
              <a:t>3</a:t>
            </a:r>
            <a:r>
              <a:rPr lang="en-US" sz="1200" b="1" dirty="0">
                <a:solidFill>
                  <a:srgbClr val="FFFFFF"/>
                </a:solidFill>
                <a:latin typeface="+mj-lt"/>
                <a:cs typeface="Arial" charset="0"/>
              </a:rPr>
              <a:t>/31/16 stood at a record high of $676.3B</a:t>
            </a:r>
          </a:p>
        </p:txBody>
      </p:sp>
    </p:spTree>
    <p:extLst>
      <p:ext uri="{BB962C8B-B14F-4D97-AF65-F5344CB8AC3E}">
        <p14:creationId xmlns:p14="http://schemas.microsoft.com/office/powerpoint/2010/main" val="26991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  <p:bldP spid="2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741" y="64441"/>
            <a:ext cx="6518028" cy="846138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en-US" altLang="en-US" dirty="0"/>
              <a:t>Net Premium Growth (All P/C Lines): Annual Change, </a:t>
            </a:r>
            <a:r>
              <a:rPr lang="en-US" altLang="en-US" dirty="0" smtClean="0"/>
              <a:t>1971 — 2015:Q3P</a:t>
            </a:r>
            <a:endParaRPr lang="en-US" altLang="en-US" dirty="0"/>
          </a:p>
        </p:txBody>
      </p:sp>
      <p:sp>
        <p:nvSpPr>
          <p:cNvPr id="13" name="Rectangle 110"/>
          <p:cNvSpPr txBox="1">
            <a:spLocks noGrp="1" noChangeArrowheads="1"/>
          </p:cNvSpPr>
          <p:nvPr/>
        </p:nvSpPr>
        <p:spPr bwMode="auto">
          <a:xfrm>
            <a:off x="8839200" y="6664325"/>
            <a:ext cx="219075" cy="1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fld id="{A6CFCDF4-A63C-4E71-B126-0EDF5BD96F0B}" type="slidenum">
              <a:rPr lang="en-US" altLang="en-US" sz="1050">
                <a:latin typeface="Arial" charset="0"/>
              </a:rPr>
              <a:pPr algn="ctr">
                <a:lnSpc>
                  <a:spcPct val="85000"/>
                </a:lnSpc>
                <a:buFontTx/>
                <a:buNone/>
              </a:pPr>
              <a:t>9</a:t>
            </a:fld>
            <a:endParaRPr lang="en-US" altLang="en-US" sz="1050" dirty="0">
              <a:latin typeface="Arial" charset="0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-101600" y="6324600"/>
            <a:ext cx="7569200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 </a:t>
            </a: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Shaded areas denote “hard market” periods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Sources:  A.M. Best (1971-2013), ISO (</a:t>
            </a:r>
            <a:r>
              <a:rPr lang="en-US" altLang="en-US" sz="1000" dirty="0" smtClean="0">
                <a:solidFill>
                  <a:srgbClr val="000000"/>
                </a:solidFill>
              </a:rPr>
              <a:t>2014-15).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9811" y="1600200"/>
            <a:ext cx="8159912" cy="4659020"/>
            <a:chOff x="126206" y="1263548"/>
            <a:chExt cx="8955882" cy="5297591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673046" y="1836738"/>
              <a:ext cx="708025" cy="3754437"/>
            </a:xfrm>
            <a:prstGeom prst="rect">
              <a:avLst/>
            </a:prstGeom>
            <a:solidFill>
              <a:srgbClr val="225A7A">
                <a:alpha val="2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258243" y="1836738"/>
              <a:ext cx="709612" cy="3754437"/>
            </a:xfrm>
            <a:prstGeom prst="rect">
              <a:avLst/>
            </a:prstGeom>
            <a:solidFill>
              <a:srgbClr val="225A7A">
                <a:alpha val="2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6092623" y="1822450"/>
              <a:ext cx="708025" cy="3754438"/>
            </a:xfrm>
            <a:prstGeom prst="rect">
              <a:avLst/>
            </a:prstGeom>
            <a:solidFill>
              <a:srgbClr val="225A7A">
                <a:alpha val="2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3999773"/>
                </p:ext>
              </p:extLst>
            </p:nvPr>
          </p:nvGraphicFramePr>
          <p:xfrm>
            <a:off x="363538" y="1927226"/>
            <a:ext cx="8718550" cy="463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" name="Chart" r:id="rId4" imgW="8591428" imgH="4571923" progId="MSGraph.Chart.8">
                    <p:embed followColorScheme="full"/>
                  </p:oleObj>
                </mc:Choice>
                <mc:Fallback>
                  <p:oleObj name="Chart" r:id="rId4" imgW="8591428" imgH="4571923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363538" y="1927226"/>
                          <a:ext cx="8718550" cy="4633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5"/>
            <p:cNvSpPr>
              <a:spLocks noChangeArrowheads="1"/>
            </p:cNvSpPr>
            <p:nvPr/>
          </p:nvSpPr>
          <p:spPr bwMode="black">
            <a:xfrm>
              <a:off x="126206" y="1263548"/>
              <a:ext cx="8221662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14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14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14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14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14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14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14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14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14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225A7A"/>
                  </a:solidFill>
                </a:rPr>
                <a:t>(Percent)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449388" y="1493838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1975-78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3170238" y="1493838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1984-87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6048375" y="1493838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2000-03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blackWhite">
            <a:xfrm>
              <a:off x="5090910" y="1925638"/>
              <a:ext cx="2711450" cy="1046162"/>
            </a:xfrm>
            <a:prstGeom prst="wedgeRectCallout">
              <a:avLst>
                <a:gd name="adj1" fmla="val 42574"/>
                <a:gd name="adj2" fmla="val 27537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173C51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91440" bIns="9144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Font typeface="Wingdings" panose="05000000000000000000" pitchFamily="2" charset="2"/>
                <a:buNone/>
              </a:pPr>
              <a:r>
                <a:rPr lang="en-US" altLang="en-US" sz="1200" b="1" dirty="0">
                  <a:solidFill>
                    <a:srgbClr val="FFFFFF"/>
                  </a:solidFill>
                </a:rPr>
                <a:t>Net Written Premiums Fell 0.7% in 2007 (First Decline Since 1943) by 2.0% in 2008, and 4.2% in 2009, the First 3-Year Decline Since 1930-33.</a:t>
              </a: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blackWhite">
            <a:xfrm>
              <a:off x="4194410" y="3171882"/>
              <a:ext cx="1671658" cy="9307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tIns="91440" bIns="91440" anchor="ctr"/>
            <a:lstStyle/>
            <a:p>
              <a:pPr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u="sng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Outlook</a:t>
              </a:r>
            </a:p>
            <a:p>
              <a:pPr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2016F: 4.0%</a:t>
              </a:r>
            </a:p>
            <a:p>
              <a:pPr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2017F: 3.8%</a:t>
              </a:r>
              <a:endParaRPr lang="en-US" sz="120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2" name="AutoShape 7"/>
          <p:cNvSpPr>
            <a:spLocks noChangeArrowheads="1"/>
          </p:cNvSpPr>
          <p:nvPr/>
        </p:nvSpPr>
        <p:spPr bwMode="blackWhite">
          <a:xfrm>
            <a:off x="6836889" y="3442563"/>
            <a:ext cx="1468911" cy="1121734"/>
          </a:xfrm>
          <a:prstGeom prst="wedgeRectCallout">
            <a:avLst>
              <a:gd name="adj1" fmla="val 34208"/>
              <a:gd name="adj2" fmla="val 103251"/>
            </a:avLst>
          </a:prstGeom>
          <a:gradFill rotWithShape="1">
            <a:gsLst>
              <a:gs pos="0">
                <a:srgbClr val="EEC100"/>
              </a:gs>
              <a:gs pos="100000">
                <a:srgbClr val="EEC100">
                  <a:gamma/>
                  <a:shade val="66275"/>
                  <a:invGamma/>
                </a:srgbClr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cs typeface="Arial" charset="0"/>
              </a:rPr>
              <a:t>2015:Q3: 3.1%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cs typeface="Arial" charset="0"/>
              </a:rPr>
              <a:t>2014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cs typeface="Arial" charset="0"/>
              </a:rPr>
              <a:t>: 4.1%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cs typeface="Arial" charset="0"/>
              </a:rPr>
              <a:t>2013: 4.4%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cs typeface="Arial" charset="0"/>
              </a:rPr>
              <a:t>2012: +4.2%</a:t>
            </a:r>
          </a:p>
        </p:txBody>
      </p:sp>
    </p:spTree>
    <p:extLst>
      <p:ext uri="{BB962C8B-B14F-4D97-AF65-F5344CB8AC3E}">
        <p14:creationId xmlns:p14="http://schemas.microsoft.com/office/powerpoint/2010/main" val="37669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PLAYLIST_ID" val="-1"/>
  <p:tag name="ARTICULATE_NAV_LEVEL" val="3"/>
  <p:tag name="ARTICULATE_SLIDE_PRESENTER" val="Robert Hartwig"/>
  <p:tag name="ARTICULATE_SLIDE_PRESENTER_GUID" val="e0e50723-be2f-405b-9f39-006f8adce6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679"/>
  <p:tag name="ARTICULATE_USED_LAYOUT" val="1"/>
</p:tagLst>
</file>

<file path=ppt/theme/theme1.xml><?xml version="1.0" encoding="utf-8"?>
<a:theme xmlns:a="http://schemas.openxmlformats.org/drawingml/2006/main" name="Glass design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6DC3ED99DC443A20E49EB6B299606" ma:contentTypeVersion="2" ma:contentTypeDescription="Create a new document." ma:contentTypeScope="" ma:versionID="2fb7566b2811cb705bb11e2b9761e0d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18CB70-7E8C-47EC-9488-7076BB546C67}"/>
</file>

<file path=customXml/itemProps2.xml><?xml version="1.0" encoding="utf-8"?>
<ds:datastoreItem xmlns:ds="http://schemas.openxmlformats.org/officeDocument/2006/customXml" ds:itemID="{CD74521D-E912-485B-8466-66A366B53E98}"/>
</file>

<file path=customXml/itemProps3.xml><?xml version="1.0" encoding="utf-8"?>
<ds:datastoreItem xmlns:ds="http://schemas.openxmlformats.org/officeDocument/2006/customXml" ds:itemID="{5A92E385-E784-4F45-945D-54BE68CBBAA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13410</TotalTime>
  <Words>2334</Words>
  <Application>Microsoft Office PowerPoint</Application>
  <PresentationFormat>On-screen Show (4:3)</PresentationFormat>
  <Paragraphs>325</Paragraphs>
  <Slides>32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</vt:lpstr>
      <vt:lpstr>Calibri</vt:lpstr>
      <vt:lpstr>Helvetica Neue</vt:lpstr>
      <vt:lpstr>Times New Roman</vt:lpstr>
      <vt:lpstr>verdana</vt:lpstr>
      <vt:lpstr>Wingdings</vt:lpstr>
      <vt:lpstr>Glass design template</vt:lpstr>
      <vt:lpstr>Chart</vt:lpstr>
      <vt:lpstr>PowerPoint Presentation</vt:lpstr>
      <vt:lpstr>Presentation Overview</vt:lpstr>
      <vt:lpstr>Highlights</vt:lpstr>
      <vt:lpstr>Commercial Insurance Prices Nearly Flat in the First Quarter</vt:lpstr>
      <vt:lpstr>Change in Commercial Rate Renewals, by Line: 2016:Q1</vt:lpstr>
      <vt:lpstr>P/C Industry Net Income After Taxes 1991–2016:Q1 (Est.) (Millions)</vt:lpstr>
      <vt:lpstr>Property/Casualty Insurance Industry Investment Income: 2000–2016:Q1</vt:lpstr>
      <vt:lpstr>Policyholder Surplus,  2006:Q4 – 2016:Q1</vt:lpstr>
      <vt:lpstr>Net Premium Growth (All P/C Lines): Annual Change, 1971 — 2015:Q3P</vt:lpstr>
      <vt:lpstr>U.S. Insured Catastrophe Losses</vt:lpstr>
      <vt:lpstr>Loss Events Worldwide 2015</vt:lpstr>
      <vt:lpstr>First Half 2016 Cat Losses by Type  - Severe Thunderstorms Lead the Way </vt:lpstr>
      <vt:lpstr>Top 16 Most Costly Disasters in U.S. History—Katrina Still Ranks #1</vt:lpstr>
      <vt:lpstr>P/C Insurance Industry  Combined Ratio 2001–2016:Q1 (Est.)*</vt:lpstr>
      <vt:lpstr>Workers Compensation Combined Ratio: 1994 – 2015P</vt:lpstr>
      <vt:lpstr>Data Breaches 2005-2015, by Number  of Breaches and Records Exposed</vt:lpstr>
      <vt:lpstr>Estimated Cyber Insurance Premiums Written, 2014 – 2020F</vt:lpstr>
      <vt:lpstr>Cyber business interruption cases increase 52% </vt:lpstr>
      <vt:lpstr>Flood Risks . . . .</vt:lpstr>
      <vt:lpstr>PowerPoint Presentation</vt:lpstr>
      <vt:lpstr>Officer-Involved Police Shootings</vt:lpstr>
      <vt:lpstr>Police Officer Actions &amp; Use of Force . . . .</vt:lpstr>
      <vt:lpstr>. . . . And They Continue</vt:lpstr>
      <vt:lpstr>Use of Force Actions - - Context Counts</vt:lpstr>
      <vt:lpstr>It’s a Bird, It’s a Plane . . . . </vt:lpstr>
      <vt:lpstr>. . . . Drone, Drone and more Drones</vt:lpstr>
      <vt:lpstr>Commercial Use of Drones</vt:lpstr>
      <vt:lpstr>Autonomous Vehicles are coming soon!</vt:lpstr>
      <vt:lpstr>Benefits &amp; Drawbacks of Self-Driving Cars</vt:lpstr>
      <vt:lpstr>Business Interruption</vt:lpstr>
      <vt:lpstr>Looking Ahead . . . .</vt:lpstr>
      <vt:lpstr>PowerPoint Presentation</vt:lpstr>
    </vt:vector>
  </TitlesOfParts>
  <Company>Alliant Insurance Services,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Insurance Market 2017 - CLIENT COPY - October 13 2016</dc:title>
  <dc:subject>State of the Insurance Market 2017</dc:subject>
  <dc:creator>mleavell@alliant.com</dc:creator>
  <cp:lastModifiedBy>Marcus Beverly</cp:lastModifiedBy>
  <cp:revision>495</cp:revision>
  <cp:lastPrinted>2016-10-12T16:07:17Z</cp:lastPrinted>
  <dcterms:created xsi:type="dcterms:W3CDTF">2014-02-07T18:53:26Z</dcterms:created>
  <dcterms:modified xsi:type="dcterms:W3CDTF">2016-10-13T21:21:46Z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0x01010062E6DC3ED99DC443A20E49EB6B299606</vt:lpwstr>
  </property>
</Properties>
</file>